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44" r:id="rId2"/>
    <p:sldMasterId id="2147483732" r:id="rId3"/>
    <p:sldMasterId id="2147483792" r:id="rId4"/>
    <p:sldMasterId id="2147483780" r:id="rId5"/>
    <p:sldMasterId id="2147483768" r:id="rId6"/>
    <p:sldMasterId id="2147483756" r:id="rId7"/>
    <p:sldMasterId id="2147483804" r:id="rId8"/>
  </p:sldMasterIdLst>
  <p:notesMasterIdLst>
    <p:notesMasterId r:id="rId37"/>
  </p:notesMasterIdLst>
  <p:sldIdLst>
    <p:sldId id="421" r:id="rId9"/>
    <p:sldId id="383" r:id="rId10"/>
    <p:sldId id="377" r:id="rId11"/>
    <p:sldId id="374" r:id="rId12"/>
    <p:sldId id="353" r:id="rId13"/>
    <p:sldId id="336" r:id="rId14"/>
    <p:sldId id="343" r:id="rId15"/>
    <p:sldId id="337" r:id="rId16"/>
    <p:sldId id="330" r:id="rId17"/>
    <p:sldId id="365" r:id="rId18"/>
    <p:sldId id="368" r:id="rId19"/>
    <p:sldId id="404" r:id="rId20"/>
    <p:sldId id="405" r:id="rId21"/>
    <p:sldId id="411" r:id="rId22"/>
    <p:sldId id="384" r:id="rId23"/>
    <p:sldId id="386" r:id="rId24"/>
    <p:sldId id="399" r:id="rId25"/>
    <p:sldId id="403" r:id="rId26"/>
    <p:sldId id="410" r:id="rId27"/>
    <p:sldId id="393" r:id="rId28"/>
    <p:sldId id="394" r:id="rId29"/>
    <p:sldId id="420" r:id="rId30"/>
    <p:sldId id="417" r:id="rId31"/>
    <p:sldId id="418" r:id="rId32"/>
    <p:sldId id="419" r:id="rId33"/>
    <p:sldId id="408" r:id="rId34"/>
    <p:sldId id="423" r:id="rId35"/>
    <p:sldId id="422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CC66"/>
    <a:srgbClr val="840A4A"/>
    <a:srgbClr val="FF9900"/>
    <a:srgbClr val="FF66CC"/>
    <a:srgbClr val="66FFCC"/>
    <a:srgbClr val="CC0099"/>
    <a:srgbClr val="FFCCFF"/>
    <a:srgbClr val="FF66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5" autoAdjust="0"/>
    <p:restoredTop sz="94484" autoAdjust="0"/>
  </p:normalViewPr>
  <p:slideViewPr>
    <p:cSldViewPr>
      <p:cViewPr>
        <p:scale>
          <a:sx n="92" d="100"/>
          <a:sy n="92" d="100"/>
        </p:scale>
        <p:origin x="324" y="-1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image" Target="../media/image113.emf"/><Relationship Id="rId1" Type="http://schemas.openxmlformats.org/officeDocument/2006/relationships/image" Target="../media/image112.emf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image" Target="../media/image1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image" Target="../media/image132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image" Target="../media/image147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image" Target="../media/image150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wmf"/><Relationship Id="rId9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25.emf"/><Relationship Id="rId7" Type="http://schemas.openxmlformats.org/officeDocument/2006/relationships/image" Target="../media/image46.emf"/><Relationship Id="rId2" Type="http://schemas.openxmlformats.org/officeDocument/2006/relationships/image" Target="../media/image44.emf"/><Relationship Id="rId1" Type="http://schemas.openxmlformats.org/officeDocument/2006/relationships/image" Target="../media/image27.emf"/><Relationship Id="rId6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image" Target="../media/image49.emf"/><Relationship Id="rId4" Type="http://schemas.openxmlformats.org/officeDocument/2006/relationships/image" Target="../media/image45.emf"/><Relationship Id="rId9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Relationship Id="rId4" Type="http://schemas.openxmlformats.org/officeDocument/2006/relationships/image" Target="../media/image7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CC6E1-A09F-4B2D-9D97-4551A300073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9A2EE-55C6-49E3-825F-D55641470C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00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9A2EE-55C6-49E3-825F-D55641470CE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22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littérature, </a:t>
            </a:r>
            <a:r>
              <a:rPr lang="fr-FR" dirty="0" err="1"/>
              <a:t>maybe</a:t>
            </a:r>
            <a:r>
              <a:rPr lang="fr-FR" dirty="0"/>
              <a:t> </a:t>
            </a:r>
            <a:r>
              <a:rPr lang="fr-FR" dirty="0" err="1"/>
              <a:t>Maimone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9A2EE-55C6-49E3-825F-D55641470CE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72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2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7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6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81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6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83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26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0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11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42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1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1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069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8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838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860032" y="6470353"/>
            <a:ext cx="2819399" cy="126999"/>
          </a:xfrm>
        </p:spPr>
        <p:txBody>
          <a:bodyPr/>
          <a:lstStyle/>
          <a:p>
            <a:r>
              <a:rPr lang="fr-FR"/>
              <a:t>02.05.2015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772400" y="6453336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67544" y="6516960"/>
            <a:ext cx="2820987" cy="152400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 err="1"/>
              <a:t>Miaskiewicz</a:t>
            </a:r>
            <a:r>
              <a:rPr lang="fr-FR" dirty="0"/>
              <a:t> Solène – 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PhD </a:t>
            </a:r>
            <a:r>
              <a:rPr lang="fr-FR" dirty="0" err="1"/>
              <a:t>Student</a:t>
            </a:r>
            <a:r>
              <a:rPr lang="fr-FR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7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9"/>
          <a:stretch/>
        </p:blipFill>
        <p:spPr>
          <a:xfrm>
            <a:off x="1588" y="-1984"/>
            <a:ext cx="9144000" cy="1126728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8316416" y="6321641"/>
            <a:ext cx="59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838055C-BC1B-4B22-AD1C-3A3965AA5918}" type="slidenum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8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643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118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622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975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0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8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237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982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513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94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144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457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217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023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801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80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9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325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512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561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20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320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168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20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310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2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450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631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450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88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0666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448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905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27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975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868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0411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873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7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427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292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1410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722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2424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6091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28860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9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3761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95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3669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13575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7553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860032" y="6470353"/>
            <a:ext cx="2819399" cy="126999"/>
          </a:xfrm>
        </p:spPr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772400" y="6453336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67544" y="6516960"/>
            <a:ext cx="2820987" cy="152400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 err="1">
                <a:solidFill>
                  <a:prstClr val="black"/>
                </a:solidFill>
              </a:rPr>
              <a:t>Miaskiewicz</a:t>
            </a:r>
            <a:r>
              <a:rPr lang="fr-FR" dirty="0">
                <a:solidFill>
                  <a:prstClr val="black"/>
                </a:solidFill>
              </a:rPr>
              <a:t> Solène – 2</a:t>
            </a:r>
            <a:r>
              <a:rPr lang="fr-FR" baseline="30000" dirty="0">
                <a:solidFill>
                  <a:prstClr val="black"/>
                </a:solidFill>
              </a:rPr>
              <a:t>nd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year</a:t>
            </a:r>
            <a:r>
              <a:rPr lang="fr-FR" dirty="0">
                <a:solidFill>
                  <a:prstClr val="black"/>
                </a:solidFill>
              </a:rPr>
              <a:t> PhD </a:t>
            </a:r>
            <a:r>
              <a:rPr lang="fr-FR" dirty="0" err="1">
                <a:solidFill>
                  <a:prstClr val="black"/>
                </a:solidFill>
              </a:rPr>
              <a:t>Student</a:t>
            </a:r>
            <a:r>
              <a:rPr lang="fr-FR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7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40514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28838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1765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13861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02.05.2015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Miaskiewicz Solène – 2nd year PhD Student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0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6F45-81D6-41BA-A7B4-E1FED8D9D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FD40B-AFCB-48F1-BC72-D555D04082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17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437D35-3D88-448A-8D9C-7E657D64939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81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4CBB-7F5A-4385-8634-5E4505AE0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5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B8DF-078F-4B69-861A-EAC9B697C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75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986A-FD13-4E91-98A1-5FF09B4704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33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02.05.2015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Miaskiewicz Solène – 2nd year PhD Student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207D6-EA6D-41FE-A56C-803E2115E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27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437D35-3D88-448A-8D9C-7E657D6493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>
                <a:solidFill>
                  <a:prstClr val="black">
                    <a:lumMod val="50000"/>
                    <a:lumOff val="50000"/>
                  </a:prstClr>
                </a:solidFill>
              </a:rPr>
              <a:t>02.05.2015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fr-FR">
                <a:solidFill>
                  <a:prstClr val="black"/>
                </a:solidFill>
              </a:rPr>
              <a:t>Miaskiewicz Solène – 2nd year PhD Student </a:t>
            </a:r>
          </a:p>
        </p:txBody>
      </p:sp>
    </p:spTree>
    <p:extLst>
      <p:ext uri="{BB962C8B-B14F-4D97-AF65-F5344CB8AC3E}">
        <p14:creationId xmlns:p14="http://schemas.microsoft.com/office/powerpoint/2010/main" val="272867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9.emf"/><Relationship Id="rId3" Type="http://schemas.openxmlformats.org/officeDocument/2006/relationships/image" Target="../media/image10.png"/><Relationship Id="rId21" Type="http://schemas.openxmlformats.org/officeDocument/2006/relationships/image" Target="../media/image15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e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.emf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1.jpe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5.emf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oleObject" Target="../embeddings/oleObject68.bin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76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e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75.emf"/><Relationship Id="rId4" Type="http://schemas.openxmlformats.org/officeDocument/2006/relationships/image" Target="../media/image72.e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7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oleObject" Target="../embeddings/oleObject74.bin"/><Relationship Id="rId18" Type="http://schemas.openxmlformats.org/officeDocument/2006/relationships/image" Target="../media/image85.e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82.emf"/><Relationship Id="rId17" Type="http://schemas.openxmlformats.org/officeDocument/2006/relationships/oleObject" Target="../embeddings/oleObject76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4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e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5" Type="http://schemas.openxmlformats.org/officeDocument/2006/relationships/oleObject" Target="../embeddings/oleObject75.bin"/><Relationship Id="rId10" Type="http://schemas.openxmlformats.org/officeDocument/2006/relationships/image" Target="../media/image81.emf"/><Relationship Id="rId4" Type="http://schemas.openxmlformats.org/officeDocument/2006/relationships/image" Target="../media/image78.emf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8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13" Type="http://schemas.openxmlformats.org/officeDocument/2006/relationships/oleObject" Target="../embeddings/oleObject82.bin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90.emf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92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7.e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5" Type="http://schemas.openxmlformats.org/officeDocument/2006/relationships/oleObject" Target="../embeddings/oleObject83.bin"/><Relationship Id="rId10" Type="http://schemas.openxmlformats.org/officeDocument/2006/relationships/image" Target="../media/image89.emf"/><Relationship Id="rId4" Type="http://schemas.openxmlformats.org/officeDocument/2006/relationships/image" Target="../media/image86.emf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9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9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95.em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oleObject" Target="../embeddings/oleObject94.bin"/><Relationship Id="rId18" Type="http://schemas.openxmlformats.org/officeDocument/2006/relationships/image" Target="../media/image108.emf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05.emf"/><Relationship Id="rId17" Type="http://schemas.openxmlformats.org/officeDocument/2006/relationships/oleObject" Target="../embeddings/oleObject96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07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2.emf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90.bin"/><Relationship Id="rId15" Type="http://schemas.openxmlformats.org/officeDocument/2006/relationships/oleObject" Target="../embeddings/oleObject95.bin"/><Relationship Id="rId10" Type="http://schemas.openxmlformats.org/officeDocument/2006/relationships/image" Target="../media/image104.emf"/><Relationship Id="rId4" Type="http://schemas.openxmlformats.org/officeDocument/2006/relationships/image" Target="../media/image101.emf"/><Relationship Id="rId9" Type="http://schemas.openxmlformats.org/officeDocument/2006/relationships/oleObject" Target="../embeddings/oleObject92.bin"/><Relationship Id="rId14" Type="http://schemas.openxmlformats.org/officeDocument/2006/relationships/image" Target="../media/image10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0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13" Type="http://schemas.openxmlformats.org/officeDocument/2006/relationships/oleObject" Target="../embeddings/oleObject105.bin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16.emf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18.e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3.emf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6.bin"/><Relationship Id="rId10" Type="http://schemas.openxmlformats.org/officeDocument/2006/relationships/image" Target="../media/image115.emf"/><Relationship Id="rId4" Type="http://schemas.openxmlformats.org/officeDocument/2006/relationships/image" Target="../media/image112.emf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22.gif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3.emf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10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oleObject" Target="../embeddings/oleObject110.bin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5.e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124.emf"/><Relationship Id="rId9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1.png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11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oleObject" Target="../embeddings/oleObject114.bin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2.emf"/><Relationship Id="rId9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image" Target="../media/image139.jpeg"/><Relationship Id="rId7" Type="http://schemas.openxmlformats.org/officeDocument/2006/relationships/image" Target="../media/image137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16.bin"/><Relationship Id="rId5" Type="http://schemas.microsoft.com/office/2007/relationships/hdphoto" Target="../media/hdphoto3.wdp"/><Relationship Id="rId4" Type="http://schemas.openxmlformats.org/officeDocument/2006/relationships/image" Target="../media/image140.png"/><Relationship Id="rId9" Type="http://schemas.openxmlformats.org/officeDocument/2006/relationships/image" Target="../media/image13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4.png"/><Relationship Id="rId3" Type="http://schemas.openxmlformats.org/officeDocument/2006/relationships/image" Target="../media/image142.png"/><Relationship Id="rId7" Type="http://schemas.openxmlformats.org/officeDocument/2006/relationships/image" Target="../media/image143.png"/><Relationship Id="rId12" Type="http://schemas.openxmlformats.org/officeDocument/2006/relationships/image" Target="../media/image1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46.jpe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45.png"/><Relationship Id="rId4" Type="http://schemas.microsoft.com/office/2007/relationships/hdphoto" Target="../media/hdphoto4.wdp"/><Relationship Id="rId9" Type="http://schemas.openxmlformats.org/officeDocument/2006/relationships/image" Target="../media/image144.png"/><Relationship Id="rId1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image" Target="../media/image136.png"/><Relationship Id="rId7" Type="http://schemas.openxmlformats.org/officeDocument/2006/relationships/image" Target="../media/image148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1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1.e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15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3.emf"/><Relationship Id="rId3" Type="http://schemas.openxmlformats.org/officeDocument/2006/relationships/slideLayout" Target="../slideLayouts/slideLayout29.xml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11" Type="http://schemas.openxmlformats.org/officeDocument/2006/relationships/image" Target="../media/image22.e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9.emf"/><Relationship Id="rId18" Type="http://schemas.openxmlformats.org/officeDocument/2006/relationships/oleObject" Target="../embeddings/oleObject18.bin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26.e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1.emf"/><Relationship Id="rId2" Type="http://schemas.openxmlformats.org/officeDocument/2006/relationships/tags" Target="../tags/tag2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8.emf"/><Relationship Id="rId5" Type="http://schemas.openxmlformats.org/officeDocument/2006/relationships/image" Target="../media/image25.e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2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0.emf"/><Relationship Id="rId3" Type="http://schemas.openxmlformats.org/officeDocument/2006/relationships/oleObject" Target="../embeddings/oleObject19.bin"/><Relationship Id="rId21" Type="http://schemas.openxmlformats.org/officeDocument/2006/relationships/oleObject" Target="../embeddings/oleObject28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7.e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39.emf"/><Relationship Id="rId20" Type="http://schemas.openxmlformats.org/officeDocument/2006/relationships/image" Target="../media/image41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23.bin"/><Relationship Id="rId24" Type="http://schemas.openxmlformats.org/officeDocument/2006/relationships/image" Target="../media/image43.emf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23" Type="http://schemas.openxmlformats.org/officeDocument/2006/relationships/oleObject" Target="../embeddings/oleObject29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27.bin"/><Relationship Id="rId4" Type="http://schemas.openxmlformats.org/officeDocument/2006/relationships/image" Target="../media/image33.e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8.emf"/><Relationship Id="rId22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26.emf"/><Relationship Id="rId18" Type="http://schemas.openxmlformats.org/officeDocument/2006/relationships/oleObject" Target="../embeddings/oleObject37.bin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8.emf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46.emf"/><Relationship Id="rId2" Type="http://schemas.openxmlformats.org/officeDocument/2006/relationships/tags" Target="../tags/tag3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5.emf"/><Relationship Id="rId5" Type="http://schemas.openxmlformats.org/officeDocument/2006/relationships/image" Target="../media/image27.emf"/><Relationship Id="rId15" Type="http://schemas.openxmlformats.org/officeDocument/2006/relationships/image" Target="../media/image29.emf"/><Relationship Id="rId23" Type="http://schemas.openxmlformats.org/officeDocument/2006/relationships/image" Target="../media/image49.e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47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25.e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54.emf"/><Relationship Id="rId18" Type="http://schemas.openxmlformats.org/officeDocument/2006/relationships/oleObject" Target="../embeddings/oleObject47.bin"/><Relationship Id="rId26" Type="http://schemas.openxmlformats.org/officeDocument/2006/relationships/oleObject" Target="../embeddings/oleObject51.bin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58.emf"/><Relationship Id="rId7" Type="http://schemas.openxmlformats.org/officeDocument/2006/relationships/image" Target="../media/image51.e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2" Type="http://schemas.openxmlformats.org/officeDocument/2006/relationships/tags" Target="../tags/tag4.xml"/><Relationship Id="rId16" Type="http://schemas.openxmlformats.org/officeDocument/2006/relationships/oleObject" Target="../embeddings/oleObject46.bin"/><Relationship Id="rId20" Type="http://schemas.openxmlformats.org/officeDocument/2006/relationships/oleObject" Target="../embeddings/oleObject48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53.emf"/><Relationship Id="rId24" Type="http://schemas.openxmlformats.org/officeDocument/2006/relationships/oleObject" Target="../embeddings/oleObject50.bin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57.e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2.e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9.bin"/><Relationship Id="rId27" Type="http://schemas.openxmlformats.org/officeDocument/2006/relationships/image" Target="../media/image6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65.e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3.e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67.emf"/><Relationship Id="rId2" Type="http://schemas.openxmlformats.org/officeDocument/2006/relationships/tags" Target="../tags/tag5.xml"/><Relationship Id="rId16" Type="http://schemas.openxmlformats.org/officeDocument/2006/relationships/oleObject" Target="../embeddings/oleObject5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64.emf"/><Relationship Id="rId5" Type="http://schemas.openxmlformats.org/officeDocument/2006/relationships/image" Target="../media/image62.emf"/><Relationship Id="rId15" Type="http://schemas.openxmlformats.org/officeDocument/2006/relationships/image" Target="../media/image66.e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5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9.emf"/><Relationship Id="rId2" Type="http://schemas.openxmlformats.org/officeDocument/2006/relationships/tags" Target="../tags/tag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71.emf"/><Relationship Id="rId5" Type="http://schemas.openxmlformats.org/officeDocument/2006/relationships/image" Target="../media/image68.e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467544" y="4653136"/>
            <a:ext cx="6400800" cy="93610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>
                <a:solidFill>
                  <a:schemeClr val="tx1"/>
                </a:solidFill>
              </a:rPr>
              <a:t>Dr Solène Miaskiewicz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1"/>
                </a:solidFill>
              </a:rPr>
              <a:t>ECM Group Meeting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Friday, </a:t>
            </a:r>
            <a:r>
              <a:rPr lang="fr-FR" sz="2000" dirty="0" err="1">
                <a:solidFill>
                  <a:schemeClr val="tx1"/>
                </a:solidFill>
              </a:rPr>
              <a:t>November</a:t>
            </a:r>
            <a:r>
              <a:rPr lang="fr-FR" sz="2000" dirty="0">
                <a:solidFill>
                  <a:schemeClr val="tx1"/>
                </a:solidFill>
              </a:rPr>
              <a:t> 22</a:t>
            </a:r>
            <a:r>
              <a:rPr lang="fr-FR" sz="2000" baseline="30000" dirty="0">
                <a:solidFill>
                  <a:schemeClr val="tx1"/>
                </a:solidFill>
              </a:rPr>
              <a:t>nd</a:t>
            </a:r>
            <a:r>
              <a:rPr lang="fr-FR" sz="2000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411768" y="2636912"/>
            <a:ext cx="8103681" cy="1080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err="1">
                <a:solidFill>
                  <a:schemeClr val="tx1"/>
                </a:solidFill>
              </a:rPr>
              <a:t>From</a:t>
            </a:r>
            <a:r>
              <a:rPr lang="fr-FR" sz="4400" b="1" dirty="0">
                <a:solidFill>
                  <a:schemeClr val="tx1"/>
                </a:solidFill>
              </a:rPr>
              <a:t> </a:t>
            </a:r>
            <a:r>
              <a:rPr lang="fr-FR" sz="4400" b="1" dirty="0" err="1">
                <a:solidFill>
                  <a:schemeClr val="tx1"/>
                </a:solidFill>
              </a:rPr>
              <a:t>Catalysis</a:t>
            </a:r>
            <a:r>
              <a:rPr lang="fr-FR" sz="4400" b="1" dirty="0">
                <a:solidFill>
                  <a:schemeClr val="tx1"/>
                </a:solidFill>
              </a:rPr>
              <a:t> to Total </a:t>
            </a:r>
            <a:r>
              <a:rPr lang="fr-FR" sz="4400" b="1" dirty="0" err="1">
                <a:solidFill>
                  <a:schemeClr val="tx1"/>
                </a:solidFill>
              </a:rPr>
              <a:t>Synthesis</a:t>
            </a:r>
            <a:endParaRPr lang="fr-FR" sz="44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9" y="433829"/>
            <a:ext cx="1507652" cy="699080"/>
          </a:xfrm>
          <a:prstGeom prst="rect">
            <a:avLst/>
          </a:prstGeom>
        </p:spPr>
      </p:pic>
      <p:pic>
        <p:nvPicPr>
          <p:cNvPr id="8" name="Picture 2" descr="RÃ©sultats de recherche d'images pour Â«Â logo epflÂ Â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1362"/>
            <a:ext cx="1184437" cy="5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086"/>
            <a:ext cx="2071242" cy="49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95688"/>
              </p:ext>
            </p:extLst>
          </p:nvPr>
        </p:nvGraphicFramePr>
        <p:xfrm>
          <a:off x="4140200" y="4006850"/>
          <a:ext cx="24749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68" name="CS ChemDraw Drawing" r:id="rId7" imgW="2139275" imgH="807325" progId="ChemDraw.Document.6.0">
                  <p:embed/>
                </p:oleObj>
              </mc:Choice>
              <mc:Fallback>
                <p:oleObj name="CS ChemDraw Drawing" r:id="rId7" imgW="2139275" imgH="80732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006850"/>
                        <a:ext cx="24749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872327"/>
              </p:ext>
            </p:extLst>
          </p:nvPr>
        </p:nvGraphicFramePr>
        <p:xfrm>
          <a:off x="7726363" y="1270000"/>
          <a:ext cx="77628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69" name="CS ChemDraw Drawing" r:id="rId9" imgW="636563" imgH="577256" progId="ChemDraw.Document.6.0">
                  <p:embed/>
                </p:oleObj>
              </mc:Choice>
              <mc:Fallback>
                <p:oleObj name="CS ChemDraw Drawing" r:id="rId9" imgW="636563" imgH="57725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6363" y="1270000"/>
                        <a:ext cx="776287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014588"/>
              </p:ext>
            </p:extLst>
          </p:nvPr>
        </p:nvGraphicFramePr>
        <p:xfrm>
          <a:off x="5137150" y="992188"/>
          <a:ext cx="131762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70" name="CS ChemDraw Drawing" r:id="rId11" imgW="1249297" imgH="970306" progId="ChemDraw.Document.6.0">
                  <p:embed/>
                </p:oleObj>
              </mc:Choice>
              <mc:Fallback>
                <p:oleObj name="CS ChemDraw Drawing" r:id="rId11" imgW="1249297" imgH="97030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992188"/>
                        <a:ext cx="131762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518925"/>
              </p:ext>
            </p:extLst>
          </p:nvPr>
        </p:nvGraphicFramePr>
        <p:xfrm>
          <a:off x="6660232" y="4781686"/>
          <a:ext cx="2012057" cy="161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71" name="CS ChemDraw Drawing" r:id="rId13" imgW="1901368" imgH="1525200" progId="ChemDraw.Document.6.0">
                  <p:embed/>
                </p:oleObj>
              </mc:Choice>
              <mc:Fallback>
                <p:oleObj name="CS ChemDraw Drawing" r:id="rId13" imgW="1901368" imgH="15252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4781686"/>
                        <a:ext cx="2012057" cy="1615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65363"/>
              </p:ext>
            </p:extLst>
          </p:nvPr>
        </p:nvGraphicFramePr>
        <p:xfrm>
          <a:off x="544069" y="1431136"/>
          <a:ext cx="651030" cy="9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72" name="CS ChemDraw Drawing" r:id="rId15" imgW="520824" imgH="793680" progId="ChemDraw.Document.6.0">
                  <p:embed/>
                </p:oleObj>
              </mc:Choice>
              <mc:Fallback>
                <p:oleObj name="CS ChemDraw Drawing" r:id="rId15" imgW="520824" imgH="7936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4069" y="1431136"/>
                        <a:ext cx="651030" cy="9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346727"/>
              </p:ext>
            </p:extLst>
          </p:nvPr>
        </p:nvGraphicFramePr>
        <p:xfrm>
          <a:off x="2013025" y="1040080"/>
          <a:ext cx="1766887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73" name="CS ChemDraw Drawing" r:id="rId17" imgW="1767474" imgH="1058998" progId="ChemDraw.Document.6.0">
                  <p:embed/>
                </p:oleObj>
              </mc:Choice>
              <mc:Fallback>
                <p:oleObj name="CS ChemDraw Drawing" r:id="rId17" imgW="1767474" imgH="10589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13025" y="1040080"/>
                        <a:ext cx="1766887" cy="105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6588224" y="4518121"/>
            <a:ext cx="2096306" cy="21422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3528" y="1412776"/>
            <a:ext cx="1368152" cy="10801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763688" y="1052736"/>
            <a:ext cx="2016224" cy="1082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48063" y="980729"/>
            <a:ext cx="1346335" cy="15063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338195" y="1124744"/>
            <a:ext cx="1346335" cy="1082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130235" y="3965905"/>
            <a:ext cx="2611970" cy="1082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D962A1A-3C46-46CF-ADF0-C7C3ECA7CFFB}"/>
              </a:ext>
            </a:extLst>
          </p:cNvPr>
          <p:cNvPicPr/>
          <p:nvPr/>
        </p:nvPicPr>
        <p:blipFill rotWithShape="1">
          <a:blip r:embed="rId19" cstate="print"/>
          <a:srcRect l="2057" t="45590" r="79086" b="18871"/>
          <a:stretch/>
        </p:blipFill>
        <p:spPr bwMode="auto">
          <a:xfrm>
            <a:off x="4647537" y="5863426"/>
            <a:ext cx="1226224" cy="864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510B13B-50D7-4C18-964B-EF1048231B51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26" y="5377825"/>
            <a:ext cx="798007" cy="733127"/>
          </a:xfrm>
          <a:prstGeom prst="rect">
            <a:avLst/>
          </a:prstGeom>
        </p:spPr>
      </p:pic>
      <p:pic>
        <p:nvPicPr>
          <p:cNvPr id="25" name="Image 24" descr="Lâimage contient peut-ÃªtreÂ : texte">
            <a:extLst>
              <a:ext uri="{FF2B5EF4-FFF2-40B4-BE49-F238E27FC236}">
                <a16:creationId xmlns:a16="http://schemas.microsoft.com/office/drawing/2014/main" id="{3F4A2745-CBCD-4D87-8084-34819715AFAD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7" y="5203894"/>
            <a:ext cx="864684" cy="864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4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581248" y="4005064"/>
            <a:ext cx="1614488" cy="1944216"/>
            <a:chOff x="-2739752" y="6148379"/>
            <a:chExt cx="1614488" cy="1944216"/>
          </a:xfrm>
        </p:grpSpPr>
        <p:graphicFrame>
          <p:nvGraphicFramePr>
            <p:cNvPr id="19" name="Obje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8868392"/>
                </p:ext>
              </p:extLst>
            </p:nvPr>
          </p:nvGraphicFramePr>
          <p:xfrm>
            <a:off x="-2451720" y="6205504"/>
            <a:ext cx="1133475" cy="174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943" name="CS ChemDraw Drawing" r:id="rId3" imgW="906620" imgH="1395573" progId="ChemDraw.Document.6.0">
                    <p:embed/>
                  </p:oleObj>
                </mc:Choice>
                <mc:Fallback>
                  <p:oleObj name="CS ChemDraw Drawing" r:id="rId3" imgW="906620" imgH="1395573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451720" y="6205504"/>
                          <a:ext cx="1133475" cy="1743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5448490"/>
                </p:ext>
              </p:extLst>
            </p:nvPr>
          </p:nvGraphicFramePr>
          <p:xfrm>
            <a:off x="-2739752" y="6148379"/>
            <a:ext cx="1614488" cy="1944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944" name="CS ChemDraw Drawing" r:id="rId5" imgW="1416854" imgH="1425895" progId="ChemDraw.Document.6.0">
                    <p:embed/>
                  </p:oleObj>
                </mc:Choice>
                <mc:Fallback>
                  <p:oleObj name="CS ChemDraw Drawing" r:id="rId5" imgW="1416854" imgH="1425895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739752" y="6148379"/>
                          <a:ext cx="1614488" cy="1944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ZoneTexte 28"/>
          <p:cNvSpPr txBox="1"/>
          <p:nvPr/>
        </p:nvSpPr>
        <p:spPr>
          <a:xfrm>
            <a:off x="176477" y="3388930"/>
            <a:ext cx="4896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Rhazinal</a:t>
            </a:r>
            <a:r>
              <a:rPr lang="fr-F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total </a:t>
            </a:r>
            <a:r>
              <a:rPr lang="fr-FR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synthesis</a:t>
            </a:r>
            <a:r>
              <a:rPr lang="fr-F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</a:t>
            </a:r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251522" y="4046322"/>
            <a:ext cx="2376262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à coins arrondis 30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59560" y="44624"/>
            <a:ext cx="6744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Synthetic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applications: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Rhazinal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545238" y="2828255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55 %</a:t>
            </a:r>
            <a:endParaRPr lang="en-US" sz="1400" b="1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040236"/>
              </p:ext>
            </p:extLst>
          </p:nvPr>
        </p:nvGraphicFramePr>
        <p:xfrm>
          <a:off x="914400" y="1577975"/>
          <a:ext cx="6973888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5" name="CS ChemDraw Drawing" r:id="rId7" imgW="5620136" imgH="1116989" progId="ChemDraw.Document.6.0">
                  <p:embed/>
                </p:oleObj>
              </mc:Choice>
              <mc:Fallback>
                <p:oleObj name="CS ChemDraw Drawing" r:id="rId7" imgW="5620136" imgH="1116989" progId="ChemDraw.Document.6.0">
                  <p:embed/>
                  <p:pic>
                    <p:nvPicPr>
                      <p:cNvPr id="0" name="Obje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77975"/>
                        <a:ext cx="6973888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176477" y="1023119"/>
            <a:ext cx="4896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Pd-</a:t>
            </a:r>
            <a:r>
              <a:rPr lang="fr-FR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catalyzed</a:t>
            </a:r>
            <a:r>
              <a:rPr lang="fr-F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cross-</a:t>
            </a:r>
            <a:r>
              <a:rPr lang="fr-FR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coupling</a:t>
            </a:r>
            <a:endParaRPr lang="fr-FR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542256"/>
              </p:ext>
            </p:extLst>
          </p:nvPr>
        </p:nvGraphicFramePr>
        <p:xfrm>
          <a:off x="2411413" y="4151313"/>
          <a:ext cx="1719262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6" name="CS ChemDraw Drawing" r:id="rId9" imgW="1374492" imgH="1195827" progId="ChemDraw.Document.6.0">
                  <p:embed/>
                </p:oleObj>
              </mc:Choice>
              <mc:Fallback>
                <p:oleObj name="CS ChemDraw Drawing" r:id="rId9" imgW="1374492" imgH="119582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151313"/>
                        <a:ext cx="1719262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631035"/>
              </p:ext>
            </p:extLst>
          </p:nvPr>
        </p:nvGraphicFramePr>
        <p:xfrm>
          <a:off x="4211960" y="4357340"/>
          <a:ext cx="167322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7" name="CS ChemDraw Drawing" r:id="rId11" imgW="1335912" imgH="986983" progId="ChemDraw.Document.6.0">
                  <p:embed/>
                </p:oleObj>
              </mc:Choice>
              <mc:Fallback>
                <p:oleObj name="CS ChemDraw Drawing" r:id="rId11" imgW="1335912" imgH="98698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4357340"/>
                        <a:ext cx="1673225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887033"/>
              </p:ext>
            </p:extLst>
          </p:nvPr>
        </p:nvGraphicFramePr>
        <p:xfrm>
          <a:off x="6156176" y="4336132"/>
          <a:ext cx="205422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8" name="CS ChemDraw Drawing" r:id="rId13" imgW="1639632" imgH="941500" progId="ChemDraw.Document.6.0">
                  <p:embed/>
                </p:oleObj>
              </mc:Choice>
              <mc:Fallback>
                <p:oleObj name="CS ChemDraw Drawing" r:id="rId13" imgW="1639632" imgH="941500" progId="ChemDraw.Document.6.0">
                  <p:embed/>
                  <p:pic>
                    <p:nvPicPr>
                      <p:cNvPr id="0" name="Obje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4336132"/>
                        <a:ext cx="2054225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188819" y="6397823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10</a:t>
            </a:fld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1055" y="6474023"/>
            <a:ext cx="3445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*by Dr Fatih </a:t>
            </a:r>
            <a:r>
              <a:rPr lang="fr-FR" sz="1400" i="1" dirty="0" err="1"/>
              <a:t>Sirindil</a:t>
            </a:r>
            <a:r>
              <a:rPr lang="fr-FR" sz="1400" i="1" dirty="0"/>
              <a:t> </a:t>
            </a:r>
            <a:r>
              <a:rPr lang="nn-NO" sz="1400" i="1" dirty="0"/>
              <a:t>Org. Lett. </a:t>
            </a:r>
            <a:r>
              <a:rPr lang="nn-NO" sz="1400" b="1" dirty="0"/>
              <a:t>2019</a:t>
            </a:r>
            <a:r>
              <a:rPr lang="nn-NO" sz="1400" dirty="0"/>
              <a:t>, </a:t>
            </a:r>
            <a:r>
              <a:rPr lang="nn-NO" sz="1400" i="1" dirty="0"/>
              <a:t>21</a:t>
            </a:r>
            <a:r>
              <a:rPr lang="nn-NO" sz="1400" dirty="0"/>
              <a:t>, 5542</a:t>
            </a:r>
            <a:endParaRPr lang="en-US" sz="1400" i="1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622862" y="3284984"/>
            <a:ext cx="776556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7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A03A7A46-328C-489D-B58F-B365CF384A6D}"/>
              </a:ext>
            </a:extLst>
          </p:cNvPr>
          <p:cNvSpPr/>
          <p:nvPr/>
        </p:nvSpPr>
        <p:spPr>
          <a:xfrm rot="16200000">
            <a:off x="5306686" y="2591030"/>
            <a:ext cx="625718" cy="3154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7717320-E53E-4282-A915-43D24FE29A35}"/>
              </a:ext>
            </a:extLst>
          </p:cNvPr>
          <p:cNvSpPr/>
          <p:nvPr/>
        </p:nvSpPr>
        <p:spPr>
          <a:xfrm rot="15147630">
            <a:off x="1692664" y="2660015"/>
            <a:ext cx="740634" cy="4086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1276E3-1A0C-42D4-A5EC-2DC2DE05459B}"/>
              </a:ext>
            </a:extLst>
          </p:cNvPr>
          <p:cNvSpPr/>
          <p:nvPr/>
        </p:nvSpPr>
        <p:spPr>
          <a:xfrm rot="16200000">
            <a:off x="1936265" y="1380809"/>
            <a:ext cx="360040" cy="3154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3758295-73B8-41E1-AB02-07225CA5CE7C}"/>
              </a:ext>
            </a:extLst>
          </p:cNvPr>
          <p:cNvSpPr/>
          <p:nvPr/>
        </p:nvSpPr>
        <p:spPr>
          <a:xfrm rot="16200000">
            <a:off x="5413814" y="1275208"/>
            <a:ext cx="360040" cy="3154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745183"/>
              </p:ext>
            </p:extLst>
          </p:nvPr>
        </p:nvGraphicFramePr>
        <p:xfrm>
          <a:off x="1735138" y="1058863"/>
          <a:ext cx="5567362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92" name="CS ChemDraw Drawing" r:id="rId3" imgW="4454049" imgH="2215406" progId="ChemDraw.Document.6.0">
                  <p:embed/>
                </p:oleObj>
              </mc:Choice>
              <mc:Fallback>
                <p:oleObj name="CS ChemDraw Drawing" r:id="rId3" imgW="4454049" imgH="2215406" progId="ChemDraw.Document.6.0">
                  <p:embed/>
                  <p:pic>
                    <p:nvPicPr>
                      <p:cNvPr id="0" name="Obje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1058863"/>
                        <a:ext cx="5567362" cy="27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à coins arrondis 19"/>
          <p:cNvSpPr/>
          <p:nvPr/>
        </p:nvSpPr>
        <p:spPr>
          <a:xfrm>
            <a:off x="539552" y="4221088"/>
            <a:ext cx="4752528" cy="1430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367177"/>
              </p:ext>
            </p:extLst>
          </p:nvPr>
        </p:nvGraphicFramePr>
        <p:xfrm>
          <a:off x="3090370" y="4254429"/>
          <a:ext cx="288032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93" name="CS ChemDraw Drawing" r:id="rId5" imgW="188737" imgH="188755" progId="ChemDraw.Document.6.0">
                  <p:embed/>
                </p:oleObj>
              </mc:Choice>
              <mc:Fallback>
                <p:oleObj name="CS ChemDraw Drawing" r:id="rId5" imgW="188737" imgH="1887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0370" y="4254429"/>
                        <a:ext cx="288032" cy="288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563888" y="5723964"/>
            <a:ext cx="177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Formal</a:t>
            </a:r>
            <a:r>
              <a:rPr lang="fr-FR" b="1" dirty="0"/>
              <a:t> </a:t>
            </a:r>
            <a:r>
              <a:rPr lang="fr-FR" b="1" dirty="0" err="1"/>
              <a:t>synthesis</a:t>
            </a:r>
            <a:endParaRPr lang="fr-FR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6330009" y="4077072"/>
            <a:ext cx="1842391" cy="1789956"/>
            <a:chOff x="6296664" y="3948687"/>
            <a:chExt cx="1842391" cy="1789956"/>
          </a:xfrm>
        </p:grpSpPr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9506403"/>
                </p:ext>
              </p:extLst>
            </p:nvPr>
          </p:nvGraphicFramePr>
          <p:xfrm>
            <a:off x="6296664" y="3948687"/>
            <a:ext cx="1842391" cy="1789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094" name="CS ChemDraw Drawing" r:id="rId7" imgW="1416854" imgH="1425895" progId="ChemDraw.Document.6.0">
                    <p:embed/>
                  </p:oleObj>
                </mc:Choice>
                <mc:Fallback>
                  <p:oleObj name="CS ChemDraw Drawing" r:id="rId7" imgW="1416854" imgH="1425895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96664" y="3948687"/>
                          <a:ext cx="1842391" cy="17899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0595440"/>
                </p:ext>
              </p:extLst>
            </p:nvPr>
          </p:nvGraphicFramePr>
          <p:xfrm>
            <a:off x="6410863" y="4052486"/>
            <a:ext cx="161766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095" name="CS ChemDraw Drawing" r:id="rId9" imgW="1304141" imgH="1218947" progId="ChemDraw.Document.6.0">
                    <p:embed/>
                  </p:oleObj>
                </mc:Choice>
                <mc:Fallback>
                  <p:oleObj name="CS ChemDraw Drawing" r:id="rId9" imgW="1304141" imgH="1218947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0863" y="4052486"/>
                          <a:ext cx="161766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6653344" y="5300498"/>
              <a:ext cx="8800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NP25302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9560" y="63813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*Stevens, K. </a:t>
            </a:r>
            <a:r>
              <a:rPr lang="en-US" sz="1400" i="1" dirty="0"/>
              <a:t>et al. Org. Lett.</a:t>
            </a:r>
            <a:r>
              <a:rPr lang="en-US" sz="1400" dirty="0"/>
              <a:t> </a:t>
            </a:r>
            <a:r>
              <a:rPr lang="en-US" sz="1400" b="1" dirty="0"/>
              <a:t>2011</a:t>
            </a:r>
            <a:r>
              <a:rPr lang="en-US" sz="1400" dirty="0"/>
              <a:t>, </a:t>
            </a:r>
            <a:r>
              <a:rPr lang="en-US" sz="1400" i="1" dirty="0"/>
              <a:t>13</a:t>
            </a:r>
            <a:r>
              <a:rPr lang="en-US" sz="1400" dirty="0"/>
              <a:t>, 5964.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59560" y="55257"/>
            <a:ext cx="6744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Synthetic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applications: NP25302 </a:t>
            </a:r>
          </a:p>
        </p:txBody>
      </p:sp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3" name="Groupe 32"/>
          <p:cNvGrpSpPr/>
          <p:nvPr/>
        </p:nvGrpSpPr>
        <p:grpSpPr>
          <a:xfrm>
            <a:off x="658813" y="4293096"/>
            <a:ext cx="4543425" cy="1366342"/>
            <a:chOff x="658813" y="3933056"/>
            <a:chExt cx="4543425" cy="1366342"/>
          </a:xfrm>
        </p:grpSpPr>
        <p:graphicFrame>
          <p:nvGraphicFramePr>
            <p:cNvPr id="12" name="Obje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7813997"/>
                </p:ext>
              </p:extLst>
            </p:nvPr>
          </p:nvGraphicFramePr>
          <p:xfrm>
            <a:off x="2906713" y="3989710"/>
            <a:ext cx="2295525" cy="1309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096" name="CS ChemDraw Drawing" r:id="rId11" imgW="1834421" imgH="1048007" progId="ChemDraw.Document.6.0">
                    <p:embed/>
                  </p:oleObj>
                </mc:Choice>
                <mc:Fallback>
                  <p:oleObj name="CS ChemDraw Drawing" r:id="rId11" imgW="1834421" imgH="1048007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06713" y="3989710"/>
                          <a:ext cx="2295525" cy="13096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480640"/>
                </p:ext>
              </p:extLst>
            </p:nvPr>
          </p:nvGraphicFramePr>
          <p:xfrm>
            <a:off x="2601612" y="3933056"/>
            <a:ext cx="1220741" cy="94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097" name="CS ChemDraw Drawing" r:id="rId13" imgW="976214" imgH="758810" progId="ChemDraw.Document.6.0">
                    <p:embed/>
                  </p:oleObj>
                </mc:Choice>
                <mc:Fallback>
                  <p:oleObj name="CS ChemDraw Drawing" r:id="rId13" imgW="976214" imgH="75881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601612" y="3933056"/>
                          <a:ext cx="1220741" cy="94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0255337"/>
                </p:ext>
              </p:extLst>
            </p:nvPr>
          </p:nvGraphicFramePr>
          <p:xfrm>
            <a:off x="658813" y="3978598"/>
            <a:ext cx="1781175" cy="1076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098" name="CS ChemDraw Drawing" r:id="rId15" imgW="1426309" imgH="860389" progId="ChemDraw.Document.6.0">
                    <p:embed/>
                  </p:oleObj>
                </mc:Choice>
                <mc:Fallback>
                  <p:oleObj name="CS ChemDraw Drawing" r:id="rId15" imgW="1426309" imgH="860389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58813" y="3978598"/>
                          <a:ext cx="1781175" cy="1076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188819" y="6397823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11</a:t>
            </a:fld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622862" y="3861048"/>
            <a:ext cx="776556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B1F3E67D-E886-4A95-AC73-5F53259DF0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728868"/>
              </p:ext>
            </p:extLst>
          </p:nvPr>
        </p:nvGraphicFramePr>
        <p:xfrm>
          <a:off x="5474506" y="4509120"/>
          <a:ext cx="753678" cy="53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99" name="CS ChemDraw Drawing" r:id="rId17" imgW="602942" imgH="424780" progId="ChemDraw.Document.6.0">
                  <p:embed/>
                </p:oleObj>
              </mc:Choice>
              <mc:Fallback>
                <p:oleObj name="CS ChemDraw Drawing" r:id="rId17" imgW="602942" imgH="4247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74506" y="4509120"/>
                        <a:ext cx="753678" cy="53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0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839839"/>
              </p:ext>
            </p:extLst>
          </p:nvPr>
        </p:nvGraphicFramePr>
        <p:xfrm>
          <a:off x="4192908" y="2780928"/>
          <a:ext cx="3767138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3" name="CS ChemDraw Drawing" r:id="rId3" imgW="3014124" imgH="1250785" progId="ChemDraw.Document.6.0">
                  <p:embed/>
                </p:oleObj>
              </mc:Choice>
              <mc:Fallback>
                <p:oleObj name="CS ChemDraw Drawing" r:id="rId3" imgW="3014124" imgH="125078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2908" y="2780928"/>
                        <a:ext cx="3767138" cy="156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289489"/>
              </p:ext>
            </p:extLst>
          </p:nvPr>
        </p:nvGraphicFramePr>
        <p:xfrm>
          <a:off x="323850" y="1205375"/>
          <a:ext cx="3105150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4" name="CS ChemDraw Drawing" r:id="rId5" imgW="2481953" imgH="1198859" progId="ChemDraw.Document.6.0">
                  <p:embed/>
                </p:oleObj>
              </mc:Choice>
              <mc:Fallback>
                <p:oleObj name="CS ChemDraw Drawing" r:id="rId5" imgW="2481953" imgH="119885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05375"/>
                        <a:ext cx="3105150" cy="150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802379"/>
              </p:ext>
            </p:extLst>
          </p:nvPr>
        </p:nvGraphicFramePr>
        <p:xfrm>
          <a:off x="4598988" y="2852936"/>
          <a:ext cx="227012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5" name="CS ChemDraw Drawing" r:id="rId7" imgW="182686" imgH="546934" progId="ChemDraw.Document.6.0">
                  <p:embed/>
                </p:oleObj>
              </mc:Choice>
              <mc:Fallback>
                <p:oleObj name="CS ChemDraw Drawing" r:id="rId7" imgW="182686" imgH="5469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8988" y="2852936"/>
                        <a:ext cx="227012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61976"/>
              </p:ext>
            </p:extLst>
          </p:nvPr>
        </p:nvGraphicFramePr>
        <p:xfrm>
          <a:off x="4215957" y="764704"/>
          <a:ext cx="1341437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6" name="CS ChemDraw Drawing" r:id="rId9" imgW="1075689" imgH="1528232" progId="ChemDraw.Document.6.0">
                  <p:embed/>
                </p:oleObj>
              </mc:Choice>
              <mc:Fallback>
                <p:oleObj name="CS ChemDraw Drawing" r:id="rId9" imgW="1075689" imgH="15282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15957" y="764704"/>
                        <a:ext cx="1341437" cy="191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67663"/>
              </p:ext>
            </p:extLst>
          </p:nvPr>
        </p:nvGraphicFramePr>
        <p:xfrm>
          <a:off x="4192730" y="2798242"/>
          <a:ext cx="1404937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7" name="CS ChemDraw Drawing" r:id="rId11" imgW="1124481" imgH="1253818" progId="ChemDraw.Document.6.0">
                  <p:embed/>
                </p:oleObj>
              </mc:Choice>
              <mc:Fallback>
                <p:oleObj name="CS ChemDraw Drawing" r:id="rId11" imgW="1124481" imgH="125381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92730" y="2798242"/>
                        <a:ext cx="1404937" cy="156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cteur droit 15"/>
          <p:cNvCxnSpPr/>
          <p:nvPr/>
        </p:nvCxnSpPr>
        <p:spPr>
          <a:xfrm>
            <a:off x="3396057" y="2334591"/>
            <a:ext cx="360040" cy="1368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3328812" y="3712269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3266920" y="3712269"/>
            <a:ext cx="493940" cy="18769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188819" y="6397823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bg1"/>
                </a:solidFill>
              </a:rPr>
              <a:t>12</a:t>
            </a:fld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7504" y="44624"/>
            <a:ext cx="732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</a:t>
            </a:r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electrophilic</a:t>
            </a:r>
            <a:r>
              <a:rPr lang="fr-FR" sz="32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</a:t>
            </a:r>
            <a:endParaRPr lang="fr-FR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8EFE9EE2-1EC0-4C81-B625-B28D3D3C82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562352"/>
              </p:ext>
            </p:extLst>
          </p:nvPr>
        </p:nvGraphicFramePr>
        <p:xfrm>
          <a:off x="443509" y="2852936"/>
          <a:ext cx="2971540" cy="1620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8" name="CS ChemDraw Drawing" r:id="rId13" imgW="2377232" imgH="1296785" progId="ChemDraw.Document.6.0">
                  <p:embed/>
                </p:oleObj>
              </mc:Choice>
              <mc:Fallback>
                <p:oleObj name="CS ChemDraw Drawing" r:id="rId13" imgW="2377232" imgH="129678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3509" y="2852936"/>
                        <a:ext cx="2971540" cy="1620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F5FC8DFC-E515-4D51-9183-8C784CF10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987300"/>
              </p:ext>
            </p:extLst>
          </p:nvPr>
        </p:nvGraphicFramePr>
        <p:xfrm>
          <a:off x="677412" y="4700770"/>
          <a:ext cx="2628250" cy="1380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9" name="CS ChemDraw Drawing" r:id="rId15" imgW="2102600" imgH="1104761" progId="ChemDraw.Document.6.0">
                  <p:embed/>
                </p:oleObj>
              </mc:Choice>
              <mc:Fallback>
                <p:oleObj name="CS ChemDraw Drawing" r:id="rId15" imgW="2102600" imgH="11047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7412" y="4700770"/>
                        <a:ext cx="2628250" cy="1380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BFF1FD07-EF6A-4E5A-A2B5-5B191B98F0B9}"/>
              </a:ext>
            </a:extLst>
          </p:cNvPr>
          <p:cNvSpPr txBox="1"/>
          <p:nvPr/>
        </p:nvSpPr>
        <p:spPr>
          <a:xfrm>
            <a:off x="35496" y="6093296"/>
            <a:ext cx="7961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Miaskiewicz, S. </a:t>
            </a:r>
            <a:r>
              <a:rPr lang="fr-FR" sz="1400" i="1" dirty="0">
                <a:solidFill>
                  <a:schemeClr val="bg1"/>
                </a:solidFill>
              </a:rPr>
              <a:t>et al.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Org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i="1" dirty="0" err="1">
                <a:solidFill>
                  <a:schemeClr val="bg1"/>
                </a:solidFill>
              </a:rPr>
              <a:t>Lett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b="1" dirty="0">
                <a:solidFill>
                  <a:schemeClr val="bg1"/>
                </a:solidFill>
              </a:rPr>
              <a:t>2016</a:t>
            </a:r>
            <a:r>
              <a:rPr lang="fr-FR" sz="1400" dirty="0">
                <a:solidFill>
                  <a:schemeClr val="bg1"/>
                </a:solidFill>
              </a:rPr>
              <a:t>, </a:t>
            </a:r>
            <a:r>
              <a:rPr lang="fr-FR" sz="1400" i="1" dirty="0">
                <a:solidFill>
                  <a:schemeClr val="bg1"/>
                </a:solidFill>
              </a:rPr>
              <a:t>18</a:t>
            </a:r>
            <a:r>
              <a:rPr lang="fr-FR" sz="1400" dirty="0">
                <a:solidFill>
                  <a:schemeClr val="bg1"/>
                </a:solidFill>
              </a:rPr>
              <a:t>, 844. </a:t>
            </a:r>
          </a:p>
          <a:p>
            <a:r>
              <a:rPr lang="fr-FR" sz="1400" dirty="0" err="1">
                <a:solidFill>
                  <a:schemeClr val="bg1"/>
                </a:solidFill>
              </a:rPr>
              <a:t>Pertschi</a:t>
            </a:r>
            <a:r>
              <a:rPr lang="fr-FR" sz="1400" dirty="0">
                <a:solidFill>
                  <a:schemeClr val="bg1"/>
                </a:solidFill>
              </a:rPr>
              <a:t>, R. </a:t>
            </a:r>
            <a:r>
              <a:rPr lang="fr-FR" sz="1400" i="1" dirty="0">
                <a:solidFill>
                  <a:schemeClr val="bg1"/>
                </a:solidFill>
              </a:rPr>
              <a:t>et al. </a:t>
            </a:r>
            <a:r>
              <a:rPr lang="fr-FR" sz="1400" i="1" dirty="0" err="1">
                <a:solidFill>
                  <a:schemeClr val="bg1"/>
                </a:solidFill>
              </a:rPr>
              <a:t>Synthesis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2017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49</a:t>
            </a:r>
            <a:r>
              <a:rPr lang="en-US" sz="1400" dirty="0">
                <a:solidFill>
                  <a:schemeClr val="bg1"/>
                </a:solidFill>
              </a:rPr>
              <a:t>, 4151.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</a:rPr>
              <a:t>Miaskiewicz, S.</a:t>
            </a:r>
            <a:r>
              <a:rPr lang="fr-FR" sz="1400" i="1" dirty="0">
                <a:solidFill>
                  <a:schemeClr val="bg1"/>
                </a:solidFill>
              </a:rPr>
              <a:t> et al. </a:t>
            </a:r>
            <a:r>
              <a:rPr lang="fr-FR" sz="1400" i="1" dirty="0" err="1">
                <a:solidFill>
                  <a:schemeClr val="bg1"/>
                </a:solidFill>
              </a:rPr>
              <a:t>Angew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i="1" dirty="0" err="1">
                <a:solidFill>
                  <a:schemeClr val="bg1"/>
                </a:solidFill>
              </a:rPr>
              <a:t>Chem</a:t>
            </a:r>
            <a:r>
              <a:rPr lang="fr-FR" sz="1400" i="1" dirty="0">
                <a:solidFill>
                  <a:schemeClr val="bg1"/>
                </a:solidFill>
              </a:rPr>
              <a:t>., Int. Ed.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2016</a:t>
            </a:r>
            <a:r>
              <a:rPr lang="fr-FR" sz="1400" dirty="0">
                <a:solidFill>
                  <a:schemeClr val="bg1"/>
                </a:solidFill>
              </a:rPr>
              <a:t>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i="1" dirty="0">
                <a:solidFill>
                  <a:schemeClr val="bg1"/>
                </a:solidFill>
              </a:rPr>
              <a:t>55</a:t>
            </a:r>
            <a:r>
              <a:rPr lang="en-US" sz="1400" dirty="0">
                <a:solidFill>
                  <a:schemeClr val="bg1"/>
                </a:solidFill>
              </a:rPr>
              <a:t>, 9088.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à coins arrondis 20"/>
          <p:cNvSpPr/>
          <p:nvPr/>
        </p:nvSpPr>
        <p:spPr>
          <a:xfrm>
            <a:off x="1547664" y="1124744"/>
            <a:ext cx="5055426" cy="18722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043452"/>
              </p:ext>
            </p:extLst>
          </p:nvPr>
        </p:nvGraphicFramePr>
        <p:xfrm>
          <a:off x="1947863" y="1196975"/>
          <a:ext cx="4570412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77" name="CS ChemDraw Drawing" r:id="rId3" imgW="3655604" imgH="1380033" progId="ChemDraw.Document.6.0">
                  <p:embed/>
                </p:oleObj>
              </mc:Choice>
              <mc:Fallback>
                <p:oleObj name="CS ChemDraw Drawing" r:id="rId3" imgW="3655604" imgH="138003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1196975"/>
                        <a:ext cx="4570412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à coins arrondis 14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9560" y="44624"/>
            <a:ext cx="6744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Towards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Azepine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derivatives</a:t>
            </a:r>
            <a:endParaRPr lang="fr-FR" sz="3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188819" y="6397823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13</a:t>
            </a:fld>
            <a:endParaRPr lang="fr-FR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637998"/>
              </p:ext>
            </p:extLst>
          </p:nvPr>
        </p:nvGraphicFramePr>
        <p:xfrm>
          <a:off x="307975" y="3716338"/>
          <a:ext cx="8194675" cy="160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78" name="CS ChemDraw Drawing" r:id="rId5" imgW="6557393" imgH="1284140" progId="ChemDraw.Document.6.0">
                  <p:embed/>
                </p:oleObj>
              </mc:Choice>
              <mc:Fallback>
                <p:oleObj name="CS ChemDraw Drawing" r:id="rId5" imgW="6557393" imgH="1284140" progId="ChemDraw.Document.6.0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3716338"/>
                        <a:ext cx="8194675" cy="160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83287" y="3212976"/>
            <a:ext cx="2933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b="1" dirty="0" err="1"/>
              <a:t>Proposed</a:t>
            </a:r>
            <a:r>
              <a:rPr lang="fr-FR" sz="2000" b="1" dirty="0"/>
              <a:t> </a:t>
            </a:r>
            <a:r>
              <a:rPr lang="fr-FR" sz="2000" b="1" dirty="0" err="1"/>
              <a:t>mechanism</a:t>
            </a:r>
            <a:endParaRPr lang="en-US" sz="2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6608173" y="107340"/>
            <a:ext cx="2171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i="1" dirty="0" err="1"/>
              <a:t>With</a:t>
            </a:r>
            <a:r>
              <a:rPr lang="fr-FR" i="1" dirty="0"/>
              <a:t> Dr Nicolas Kern</a:t>
            </a:r>
          </a:p>
          <a:p>
            <a:pPr algn="r"/>
            <a:r>
              <a:rPr lang="fr-FR" i="1" dirty="0"/>
              <a:t>&amp; Dr Romain </a:t>
            </a:r>
            <a:r>
              <a:rPr lang="fr-FR" i="1" dirty="0" err="1"/>
              <a:t>Pertschi</a:t>
            </a:r>
            <a:endParaRPr lang="en-US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223187" y="5373216"/>
            <a:ext cx="2040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Without</a:t>
            </a:r>
            <a:r>
              <a:rPr lang="fr-FR" b="1" dirty="0"/>
              <a:t> </a:t>
            </a:r>
            <a:r>
              <a:rPr lang="fr-FR" b="1" dirty="0" err="1"/>
              <a:t>any</a:t>
            </a:r>
            <a:r>
              <a:rPr lang="fr-FR" b="1" dirty="0"/>
              <a:t> </a:t>
            </a:r>
            <a:r>
              <a:rPr lang="fr-FR" b="1" dirty="0" err="1"/>
              <a:t>protic</a:t>
            </a:r>
            <a:r>
              <a:rPr lang="fr-FR" b="1" dirty="0"/>
              <a:t> </a:t>
            </a:r>
          </a:p>
          <a:p>
            <a:pPr algn="ctr"/>
            <a:r>
              <a:rPr lang="fr-FR" b="1" dirty="0" err="1"/>
              <a:t>nucleophile</a:t>
            </a:r>
            <a:endParaRPr lang="fr-FR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430E6B-7BF9-404F-97AF-5933BE76499F}"/>
              </a:ext>
            </a:extLst>
          </p:cNvPr>
          <p:cNvSpPr txBox="1"/>
          <p:nvPr/>
        </p:nvSpPr>
        <p:spPr>
          <a:xfrm>
            <a:off x="211174" y="6309320"/>
            <a:ext cx="7961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Unpublished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30317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cteurs 5"/>
          <p:cNvSpPr/>
          <p:nvPr/>
        </p:nvSpPr>
        <p:spPr>
          <a:xfrm rot="3162896">
            <a:off x="-1928245" y="1064173"/>
            <a:ext cx="8976470" cy="6368482"/>
          </a:xfrm>
          <a:prstGeom prst="pie">
            <a:avLst>
              <a:gd name="adj1" fmla="val 1474483"/>
              <a:gd name="adj2" fmla="val 6665195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403083"/>
              </p:ext>
            </p:extLst>
          </p:nvPr>
        </p:nvGraphicFramePr>
        <p:xfrm>
          <a:off x="1803523" y="730059"/>
          <a:ext cx="6872933" cy="5579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77" name="CS ChemDraw Drawing" r:id="rId3" imgW="5498346" imgH="4463409" progId="ChemDraw.Document.6.0">
                  <p:embed/>
                </p:oleObj>
              </mc:Choice>
              <mc:Fallback>
                <p:oleObj name="CS ChemDraw Drawing" r:id="rId3" imgW="5498346" imgH="4463409" progId="ChemDraw.Document.6.0">
                  <p:embed/>
                  <p:pic>
                    <p:nvPicPr>
                      <p:cNvPr id="0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523" y="730059"/>
                        <a:ext cx="6872933" cy="5579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231238"/>
              </p:ext>
            </p:extLst>
          </p:nvPr>
        </p:nvGraphicFramePr>
        <p:xfrm>
          <a:off x="288925" y="4770438"/>
          <a:ext cx="143510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78" name="CS ChemDraw Drawing" r:id="rId5" imgW="1304141" imgH="1218947" progId="ChemDraw.Document.6.0">
                  <p:embed/>
                </p:oleObj>
              </mc:Choice>
              <mc:Fallback>
                <p:oleObj name="CS ChemDraw Drawing" r:id="rId5" imgW="1304141" imgH="121894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4770438"/>
                        <a:ext cx="1435100" cy="129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461152"/>
              </p:ext>
            </p:extLst>
          </p:nvPr>
        </p:nvGraphicFramePr>
        <p:xfrm>
          <a:off x="1763688" y="5013176"/>
          <a:ext cx="996866" cy="153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79" name="CS ChemDraw Drawing" r:id="rId7" imgW="906242" imgH="1395573" progId="ChemDraw.Document.6.0">
                  <p:embed/>
                </p:oleObj>
              </mc:Choice>
              <mc:Fallback>
                <p:oleObj name="CS ChemDraw Drawing" r:id="rId7" imgW="906242" imgH="139557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5013176"/>
                        <a:ext cx="996866" cy="1535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9560" y="44624"/>
            <a:ext cx="494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PhD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Thesis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Summary</a:t>
            </a:r>
            <a:endParaRPr lang="fr-FR" sz="3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1451633" cy="643468"/>
          </a:xfrm>
          <a:prstGeom prst="rect">
            <a:avLst/>
          </a:prstGeom>
        </p:spPr>
      </p:pic>
      <p:sp>
        <p:nvSpPr>
          <p:cNvPr id="12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188819" y="6397823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14</a:t>
            </a:fld>
            <a:endParaRPr lang="fr-F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15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2128" y="3573016"/>
            <a:ext cx="5633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Lausanne (EPFL, </a:t>
            </a:r>
            <a:r>
              <a:rPr lang="fr-FR" sz="2000" b="1" dirty="0" err="1"/>
              <a:t>Switzerland</a:t>
            </a:r>
            <a:r>
              <a:rPr lang="fr-FR" sz="2000" b="1" dirty="0"/>
              <a:t>)</a:t>
            </a:r>
            <a:r>
              <a:rPr lang="fr-FR" sz="2000" dirty="0"/>
              <a:t>: Post-doc (2017-2018)</a:t>
            </a:r>
          </a:p>
          <a:p>
            <a:r>
              <a:rPr lang="fr-FR" sz="2000" dirty="0"/>
              <a:t>Professor </a:t>
            </a:r>
            <a:r>
              <a:rPr lang="fr-FR" sz="2000" dirty="0" err="1"/>
              <a:t>Nicolai</a:t>
            </a:r>
            <a:r>
              <a:rPr lang="fr-FR" sz="2000" dirty="0"/>
              <a:t> Cramer - LCSA</a:t>
            </a:r>
          </a:p>
        </p:txBody>
      </p:sp>
      <p:pic>
        <p:nvPicPr>
          <p:cNvPr id="220165" name="Picture 5" descr="Image associÃ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b="28665"/>
          <a:stretch/>
        </p:blipFill>
        <p:spPr bwMode="auto">
          <a:xfrm>
            <a:off x="6248215" y="3732027"/>
            <a:ext cx="1852177" cy="257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66" b="11526"/>
          <a:stretch/>
        </p:blipFill>
        <p:spPr bwMode="auto">
          <a:xfrm>
            <a:off x="302799" y="4300703"/>
            <a:ext cx="5709361" cy="200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446815" y="1124744"/>
            <a:ext cx="7920879" cy="216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02799" y="1196752"/>
            <a:ext cx="8280919" cy="828092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Postdoc – </a:t>
            </a:r>
            <a:r>
              <a:rPr lang="en-US" sz="4000" b="1" dirty="0" err="1">
                <a:solidFill>
                  <a:srgbClr val="840A4A"/>
                </a:solidFill>
              </a:rPr>
              <a:t>Organocatalysis</a:t>
            </a:r>
            <a:r>
              <a:rPr lang="en-US" sz="4000" b="1" dirty="0">
                <a:solidFill>
                  <a:srgbClr val="840A4A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fr-FR" sz="4000" b="1" dirty="0">
                <a:solidFill>
                  <a:schemeClr val="tx1"/>
                </a:solidFill>
              </a:rPr>
              <a:t>1,3,2-Diazaphospholenes </a:t>
            </a:r>
          </a:p>
          <a:p>
            <a:pPr algn="ctr"/>
            <a:r>
              <a:rPr lang="fr-FR" sz="4000" b="1" dirty="0">
                <a:solidFill>
                  <a:schemeClr val="tx1"/>
                </a:solidFill>
              </a:rPr>
              <a:t>In </a:t>
            </a:r>
            <a:r>
              <a:rPr lang="fr-FR" sz="4000" b="1" dirty="0" err="1">
                <a:solidFill>
                  <a:schemeClr val="tx1"/>
                </a:solidFill>
              </a:rPr>
              <a:t>Asymetric</a:t>
            </a:r>
            <a:r>
              <a:rPr lang="fr-FR" sz="4000" b="1" dirty="0">
                <a:solidFill>
                  <a:schemeClr val="tx1"/>
                </a:solidFill>
              </a:rPr>
              <a:t> </a:t>
            </a:r>
            <a:r>
              <a:rPr lang="fr-FR" sz="4000" b="1" dirty="0" err="1">
                <a:solidFill>
                  <a:schemeClr val="tx1"/>
                </a:solidFill>
              </a:rPr>
              <a:t>Synthesis</a:t>
            </a:r>
            <a:endParaRPr lang="en-US" sz="40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0" y="116631"/>
            <a:ext cx="2057232" cy="91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6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79126"/>
              </p:ext>
            </p:extLst>
          </p:nvPr>
        </p:nvGraphicFramePr>
        <p:xfrm>
          <a:off x="4141056" y="1992284"/>
          <a:ext cx="935000" cy="1030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0" name="CS ChemDraw Drawing" r:id="rId3" imgW="748000" imgH="824089" progId="ChemDraw.Document.6.0">
                  <p:embed/>
                </p:oleObj>
              </mc:Choice>
              <mc:Fallback>
                <p:oleObj name="CS ChemDraw Drawing" r:id="rId3" imgW="748000" imgH="8240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1056" y="1992284"/>
                        <a:ext cx="935000" cy="1030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59247" y="683985"/>
            <a:ext cx="300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1,3,2-Diazaphospholenes</a:t>
            </a:r>
          </a:p>
          <a:p>
            <a:pPr algn="ctr"/>
            <a:r>
              <a:rPr lang="fr-CH" sz="1600" b="1" dirty="0"/>
              <a:t>(</a:t>
            </a:r>
            <a:r>
              <a:rPr lang="fr-CH" sz="1600" b="1" dirty="0" err="1"/>
              <a:t>DAPs</a:t>
            </a:r>
            <a:r>
              <a:rPr lang="fr-CH" sz="1600" b="1" dirty="0"/>
              <a:t>)</a:t>
            </a:r>
            <a:endParaRPr lang="en-US" sz="1600" b="1" dirty="0"/>
          </a:p>
        </p:txBody>
      </p:sp>
      <p:graphicFrame>
        <p:nvGraphicFramePr>
          <p:cNvPr id="22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75561"/>
              </p:ext>
            </p:extLst>
          </p:nvPr>
        </p:nvGraphicFramePr>
        <p:xfrm>
          <a:off x="2236788" y="2513013"/>
          <a:ext cx="2487612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1" name="CS ChemDraw Drawing" r:id="rId5" imgW="1991387" imgH="1489951" progId="ChemDraw.Document.6.0">
                  <p:embed/>
                </p:oleObj>
              </mc:Choice>
              <mc:Fallback>
                <p:oleObj name="CS ChemDraw Drawing" r:id="rId5" imgW="1991387" imgH="148995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6788" y="2513013"/>
                        <a:ext cx="2487612" cy="186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8"/>
          <p:cNvSpPr txBox="1"/>
          <p:nvPr/>
        </p:nvSpPr>
        <p:spPr>
          <a:xfrm>
            <a:off x="72803" y="683985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600" b="1" dirty="0" err="1"/>
              <a:t>Secondary</a:t>
            </a:r>
            <a:endParaRPr lang="fr-CH" sz="1600" b="1" dirty="0"/>
          </a:p>
          <a:p>
            <a:pPr algn="ctr"/>
            <a:r>
              <a:rPr lang="fr-CH" sz="1600" b="1" dirty="0"/>
              <a:t>Phosphines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202651"/>
              </p:ext>
            </p:extLst>
          </p:nvPr>
        </p:nvGraphicFramePr>
        <p:xfrm>
          <a:off x="1331640" y="1600572"/>
          <a:ext cx="989013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2" name="CS ChemDraw Drawing" r:id="rId7" imgW="790503" imgH="1980789" progId="ChemDraw.Document.6.0">
                  <p:embed/>
                </p:oleObj>
              </mc:Choice>
              <mc:Fallback>
                <p:oleObj name="CS ChemDraw Drawing" r:id="rId7" imgW="790503" imgH="19807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1640" y="1600572"/>
                        <a:ext cx="989013" cy="247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904055"/>
              </p:ext>
            </p:extLst>
          </p:nvPr>
        </p:nvGraphicFramePr>
        <p:xfrm>
          <a:off x="2200275" y="1609725"/>
          <a:ext cx="252412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3" name="CS ChemDraw Drawing" r:id="rId9" imgW="2018998" imgH="901703" progId="ChemDraw.Document.6.0">
                  <p:embed/>
                </p:oleObj>
              </mc:Choice>
              <mc:Fallback>
                <p:oleObj name="CS ChemDraw Drawing" r:id="rId9" imgW="2018998" imgH="9017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00275" y="1609725"/>
                        <a:ext cx="2524125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235464"/>
              </p:ext>
            </p:extLst>
          </p:nvPr>
        </p:nvGraphicFramePr>
        <p:xfrm>
          <a:off x="4784725" y="3065463"/>
          <a:ext cx="34639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4" name="CS ChemDraw Drawing" r:id="rId11" imgW="2771678" imgH="694754" progId="ChemDraw.Document.6.0">
                  <p:embed/>
                </p:oleObj>
              </mc:Choice>
              <mc:Fallback>
                <p:oleObj name="CS ChemDraw Drawing" r:id="rId11" imgW="2771678" imgH="69475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84725" y="3065463"/>
                        <a:ext cx="3463925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987649"/>
              </p:ext>
            </p:extLst>
          </p:nvPr>
        </p:nvGraphicFramePr>
        <p:xfrm>
          <a:off x="270000" y="2190640"/>
          <a:ext cx="563640" cy="103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5" name="CS ChemDraw Drawing" r:id="rId13" imgW="450912" imgH="830154" progId="ChemDraw.Document.6.0">
                  <p:embed/>
                </p:oleObj>
              </mc:Choice>
              <mc:Fallback>
                <p:oleObj name="CS ChemDraw Drawing" r:id="rId13" imgW="450912" imgH="83015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0000" y="2190640"/>
                        <a:ext cx="563640" cy="1037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Connecteur droit 44"/>
          <p:cNvCxnSpPr/>
          <p:nvPr/>
        </p:nvCxnSpPr>
        <p:spPr>
          <a:xfrm>
            <a:off x="1253557" y="692696"/>
            <a:ext cx="6075" cy="4152031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Obje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868064"/>
              </p:ext>
            </p:extLst>
          </p:nvPr>
        </p:nvGraphicFramePr>
        <p:xfrm>
          <a:off x="834883" y="2218719"/>
          <a:ext cx="221039" cy="734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6" name="CS ChemDraw Drawing" r:id="rId15" imgW="184199" imgH="612127" progId="ChemDraw.Document.6.0">
                  <p:embed/>
                </p:oleObj>
              </mc:Choice>
              <mc:Fallback>
                <p:oleObj name="CS ChemDraw Drawing" r:id="rId15" imgW="184199" imgH="612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34883" y="2218719"/>
                        <a:ext cx="221039" cy="734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899355"/>
              </p:ext>
            </p:extLst>
          </p:nvPr>
        </p:nvGraphicFramePr>
        <p:xfrm>
          <a:off x="4875213" y="1747838"/>
          <a:ext cx="3305175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37" name="CS ChemDraw Drawing" r:id="rId17" imgW="2645348" imgH="609095" progId="ChemDraw.Document.6.0">
                  <p:embed/>
                </p:oleObj>
              </mc:Choice>
              <mc:Fallback>
                <p:oleObj name="CS ChemDraw Drawing" r:id="rId17" imgW="2645348" imgH="6090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75213" y="1747838"/>
                        <a:ext cx="3305175" cy="76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67330" y="4993658"/>
            <a:ext cx="1169654" cy="720080"/>
          </a:xfrm>
          <a:prstGeom prst="rect">
            <a:avLst/>
          </a:prstGeom>
          <a:noFill/>
          <a:ln>
            <a:solidFill>
              <a:srgbClr val="840A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79361" y="5058595"/>
            <a:ext cx="74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/>
              <a:t>Weak </a:t>
            </a:r>
            <a:r>
              <a:rPr lang="fr-CH" sz="1600" b="1" dirty="0" err="1"/>
              <a:t>acids</a:t>
            </a:r>
            <a:endParaRPr lang="en-US" sz="1600" b="1" dirty="0"/>
          </a:p>
        </p:txBody>
      </p:sp>
      <p:sp>
        <p:nvSpPr>
          <p:cNvPr id="54" name="Rectangle 53"/>
          <p:cNvSpPr/>
          <p:nvPr/>
        </p:nvSpPr>
        <p:spPr>
          <a:xfrm>
            <a:off x="1243008" y="4993658"/>
            <a:ext cx="1828080" cy="720080"/>
          </a:xfrm>
          <a:prstGeom prst="rect">
            <a:avLst/>
          </a:prstGeom>
          <a:noFill/>
          <a:ln>
            <a:solidFill>
              <a:srgbClr val="840A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71089" y="4993658"/>
            <a:ext cx="1574492" cy="720080"/>
          </a:xfrm>
          <a:prstGeom prst="rect">
            <a:avLst/>
          </a:prstGeom>
          <a:noFill/>
          <a:ln>
            <a:solidFill>
              <a:srgbClr val="840A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645581" y="4993658"/>
            <a:ext cx="1466180" cy="720080"/>
          </a:xfrm>
          <a:prstGeom prst="rect">
            <a:avLst/>
          </a:prstGeom>
          <a:noFill/>
          <a:ln>
            <a:solidFill>
              <a:srgbClr val="840A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359001" y="5085304"/>
            <a:ext cx="1614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Hydride </a:t>
            </a:r>
          </a:p>
          <a:p>
            <a:pPr algn="ctr"/>
            <a:r>
              <a:rPr lang="fr-CH" sz="1600" b="1" dirty="0" err="1"/>
              <a:t>donors</a:t>
            </a:r>
            <a:endParaRPr lang="en-US" sz="16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100337" y="5076795"/>
            <a:ext cx="1471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Stoichiometric</a:t>
            </a:r>
            <a:endParaRPr lang="fr-FR" sz="1600" b="1" dirty="0"/>
          </a:p>
          <a:p>
            <a:pPr algn="ctr"/>
            <a:r>
              <a:rPr lang="fr-FR" sz="1600" b="1" dirty="0"/>
              <a:t>1,4-reduction</a:t>
            </a:r>
            <a:endParaRPr lang="fr-CH" sz="16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4656272" y="5061311"/>
            <a:ext cx="141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DAP </a:t>
            </a:r>
            <a:r>
              <a:rPr lang="fr-CH" sz="1600" b="1" dirty="0" err="1"/>
              <a:t>regeneration</a:t>
            </a:r>
            <a:endParaRPr lang="en-US" sz="1600" b="1" dirty="0"/>
          </a:p>
        </p:txBody>
      </p:sp>
      <p:sp>
        <p:nvSpPr>
          <p:cNvPr id="60" name="Rectangle 59"/>
          <p:cNvSpPr/>
          <p:nvPr/>
        </p:nvSpPr>
        <p:spPr>
          <a:xfrm>
            <a:off x="6111760" y="4993658"/>
            <a:ext cx="1331711" cy="720080"/>
          </a:xfrm>
          <a:prstGeom prst="rect">
            <a:avLst/>
          </a:prstGeom>
          <a:noFill/>
          <a:ln>
            <a:solidFill>
              <a:srgbClr val="840A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22"/>
          <p:cNvSpPr txBox="1"/>
          <p:nvPr/>
        </p:nvSpPr>
        <p:spPr>
          <a:xfrm>
            <a:off x="6111767" y="5061311"/>
            <a:ext cx="1331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600" b="1" dirty="0" err="1"/>
              <a:t>Catalytic</a:t>
            </a:r>
            <a:r>
              <a:rPr lang="fr-CH" sz="1600" b="1" dirty="0"/>
              <a:t> </a:t>
            </a:r>
          </a:p>
          <a:p>
            <a:pPr algn="ctr"/>
            <a:r>
              <a:rPr lang="fr-CH" sz="1600" b="1" dirty="0"/>
              <a:t>1,4-reduction</a:t>
            </a:r>
            <a:endParaRPr lang="en-US" sz="1600" b="1" dirty="0"/>
          </a:p>
        </p:txBody>
      </p:sp>
      <p:sp>
        <p:nvSpPr>
          <p:cNvPr id="62" name="Flèche droite rayée 37"/>
          <p:cNvSpPr/>
          <p:nvPr/>
        </p:nvSpPr>
        <p:spPr>
          <a:xfrm>
            <a:off x="7459148" y="4766754"/>
            <a:ext cx="1505340" cy="1182526"/>
          </a:xfrm>
          <a:prstGeom prst="stripedRightArrow">
            <a:avLst>
              <a:gd name="adj1" fmla="val 62012"/>
              <a:gd name="adj2" fmla="val 51907"/>
            </a:avLst>
          </a:prstGeom>
          <a:solidFill>
            <a:srgbClr val="840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17"/>
          <p:cNvSpPr txBox="1"/>
          <p:nvPr/>
        </p:nvSpPr>
        <p:spPr>
          <a:xfrm>
            <a:off x="7619581" y="5061311"/>
            <a:ext cx="1201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600" b="1" dirty="0" err="1">
                <a:solidFill>
                  <a:schemeClr val="bg1"/>
                </a:solidFill>
              </a:rPr>
              <a:t>Asymmetric</a:t>
            </a:r>
            <a:endParaRPr lang="fr-CH" sz="1600" b="1" dirty="0">
              <a:solidFill>
                <a:schemeClr val="bg1"/>
              </a:solidFill>
            </a:endParaRPr>
          </a:p>
          <a:p>
            <a:pPr algn="ctr"/>
            <a:r>
              <a:rPr lang="fr-CH" sz="1600" b="1" dirty="0">
                <a:solidFill>
                  <a:schemeClr val="bg1"/>
                </a:solidFill>
              </a:rPr>
              <a:t>Version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59902" y="4462246"/>
            <a:ext cx="697435" cy="5232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CH" sz="1400" b="1" dirty="0"/>
              <a:t>2000</a:t>
            </a:r>
          </a:p>
          <a:p>
            <a:pPr algn="ctr"/>
            <a:r>
              <a:rPr lang="fr-CH" sz="1400" b="1" dirty="0"/>
              <a:t>Gudat</a:t>
            </a:r>
            <a:r>
              <a:rPr lang="fr-CH" sz="1400" b="1" baseline="30000" dirty="0"/>
              <a:t>1</a:t>
            </a:r>
            <a:endParaRPr lang="en-US" sz="1400" b="1" baseline="30000" dirty="0"/>
          </a:p>
        </p:txBody>
      </p:sp>
      <p:sp>
        <p:nvSpPr>
          <p:cNvPr id="65" name="TextBox 15"/>
          <p:cNvSpPr txBox="1"/>
          <p:nvPr/>
        </p:nvSpPr>
        <p:spPr>
          <a:xfrm>
            <a:off x="2767337" y="4455752"/>
            <a:ext cx="703975" cy="5232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CH" sz="1400" b="1" dirty="0"/>
              <a:t>2006</a:t>
            </a:r>
          </a:p>
          <a:p>
            <a:pPr algn="ctr"/>
            <a:r>
              <a:rPr lang="fr-CH" sz="1400" b="1" dirty="0"/>
              <a:t>Gudat</a:t>
            </a:r>
            <a:r>
              <a:rPr lang="fr-CH" sz="1400" b="1" baseline="30000" dirty="0"/>
              <a:t>2</a:t>
            </a:r>
            <a:endParaRPr lang="en-US" sz="1400" b="1" dirty="0"/>
          </a:p>
        </p:txBody>
      </p:sp>
      <p:sp>
        <p:nvSpPr>
          <p:cNvPr id="66" name="TextBox 15"/>
          <p:cNvSpPr txBox="1"/>
          <p:nvPr/>
        </p:nvSpPr>
        <p:spPr>
          <a:xfrm>
            <a:off x="4182200" y="4454271"/>
            <a:ext cx="970137" cy="5232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CH" sz="1400" b="1" dirty="0"/>
              <a:t>2014-2015</a:t>
            </a:r>
          </a:p>
          <a:p>
            <a:pPr algn="ctr"/>
            <a:r>
              <a:rPr lang="fr-CH" sz="1400" b="1" dirty="0"/>
              <a:t>Kinjo</a:t>
            </a:r>
            <a:r>
              <a:rPr lang="fr-CH" sz="1400" b="1" baseline="30000" dirty="0"/>
              <a:t>3,4</a:t>
            </a:r>
            <a:endParaRPr lang="en-US" sz="1400" b="1" dirty="0"/>
          </a:p>
        </p:txBody>
      </p:sp>
      <p:sp>
        <p:nvSpPr>
          <p:cNvPr id="67" name="TextBox 15"/>
          <p:cNvSpPr txBox="1"/>
          <p:nvPr/>
        </p:nvSpPr>
        <p:spPr>
          <a:xfrm>
            <a:off x="5557337" y="4457173"/>
            <a:ext cx="1231427" cy="5232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CH" sz="1400" b="1" dirty="0"/>
              <a:t>2017</a:t>
            </a:r>
          </a:p>
          <a:p>
            <a:pPr algn="ctr"/>
            <a:r>
              <a:rPr lang="fr-CH" sz="1400" b="1" dirty="0"/>
              <a:t>Speed</a:t>
            </a:r>
            <a:r>
              <a:rPr lang="fr-CH" sz="1400" b="1" baseline="30000" dirty="0"/>
              <a:t>5</a:t>
            </a:r>
            <a:r>
              <a:rPr lang="fr-CH" sz="1400" b="1" dirty="0"/>
              <a:t>, Kinjo</a:t>
            </a:r>
            <a:r>
              <a:rPr lang="fr-CH" sz="1400" b="1" baseline="30000" dirty="0"/>
              <a:t>6</a:t>
            </a:r>
            <a:endParaRPr lang="en-US" sz="1400" b="1" dirty="0"/>
          </a:p>
        </p:txBody>
      </p:sp>
      <p:cxnSp>
        <p:nvCxnSpPr>
          <p:cNvPr id="68" name="Connecteur droit 44"/>
          <p:cNvCxnSpPr/>
          <p:nvPr/>
        </p:nvCxnSpPr>
        <p:spPr>
          <a:xfrm flipH="1">
            <a:off x="100237" y="1268760"/>
            <a:ext cx="8881390" cy="26345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"/>
          <p:cNvSpPr txBox="1"/>
          <p:nvPr/>
        </p:nvSpPr>
        <p:spPr>
          <a:xfrm>
            <a:off x="35496" y="5933311"/>
            <a:ext cx="7608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arenR"/>
            </a:pPr>
            <a:r>
              <a:rPr lang="fr-CH" sz="1400" dirty="0" err="1"/>
              <a:t>Gudat</a:t>
            </a:r>
            <a:r>
              <a:rPr lang="fr-CH" sz="1400" dirty="0"/>
              <a:t>, D. e</a:t>
            </a:r>
            <a:r>
              <a:rPr lang="fr-CH" sz="1400" i="1" dirty="0"/>
              <a:t>t al. </a:t>
            </a:r>
            <a:r>
              <a:rPr lang="fr-CH" sz="1400" i="1" dirty="0" err="1"/>
              <a:t>Angew</a:t>
            </a:r>
            <a:r>
              <a:rPr lang="fr-CH" sz="1400" i="1" dirty="0"/>
              <a:t>. </a:t>
            </a:r>
            <a:r>
              <a:rPr lang="fr-CH" sz="1400" i="1" dirty="0" err="1"/>
              <a:t>Chem</a:t>
            </a:r>
            <a:r>
              <a:rPr lang="fr-CH" sz="1400" i="1" dirty="0"/>
              <a:t>. Int. Ed.</a:t>
            </a:r>
            <a:r>
              <a:rPr lang="fr-CH" sz="1400" dirty="0"/>
              <a:t> </a:t>
            </a:r>
            <a:r>
              <a:rPr lang="fr-CH" sz="1400" b="1" dirty="0"/>
              <a:t>2000</a:t>
            </a:r>
            <a:r>
              <a:rPr lang="fr-CH" sz="1400" dirty="0"/>
              <a:t>, </a:t>
            </a:r>
            <a:r>
              <a:rPr lang="fr-CH" sz="1400" i="1" dirty="0"/>
              <a:t>39</a:t>
            </a:r>
            <a:r>
              <a:rPr lang="fr-CH" sz="1400" dirty="0"/>
              <a:t>, 3084</a:t>
            </a:r>
          </a:p>
          <a:p>
            <a:pPr marL="228600" indent="-228600" algn="just">
              <a:buAutoNum type="arabicParenR"/>
            </a:pPr>
            <a:r>
              <a:rPr lang="fr-CH" sz="1400" dirty="0" err="1"/>
              <a:t>Gudat</a:t>
            </a:r>
            <a:r>
              <a:rPr lang="fr-CH" sz="1400" dirty="0"/>
              <a:t>, D. </a:t>
            </a:r>
            <a:r>
              <a:rPr lang="fr-CH" sz="1400" i="1" dirty="0"/>
              <a:t>et al.</a:t>
            </a:r>
            <a:r>
              <a:rPr lang="fr-CH" sz="1400" dirty="0"/>
              <a:t> </a:t>
            </a:r>
            <a:r>
              <a:rPr lang="fr-CH" sz="1400" i="1" dirty="0"/>
              <a:t>J. Am. </a:t>
            </a:r>
            <a:r>
              <a:rPr lang="fr-CH" sz="1400" i="1" dirty="0" err="1"/>
              <a:t>Chem</a:t>
            </a:r>
            <a:r>
              <a:rPr lang="fr-CH" sz="1400" i="1" dirty="0"/>
              <a:t>. Soc. </a:t>
            </a:r>
            <a:r>
              <a:rPr lang="fr-CH" sz="1400" b="1" dirty="0"/>
              <a:t>2006</a:t>
            </a:r>
            <a:r>
              <a:rPr lang="fr-CH" sz="1400" dirty="0"/>
              <a:t>,</a:t>
            </a:r>
            <a:r>
              <a:rPr lang="fr-CH" sz="1400" b="1" dirty="0"/>
              <a:t> </a:t>
            </a:r>
            <a:r>
              <a:rPr lang="fr-CH" sz="1400" i="1" dirty="0"/>
              <a:t>128</a:t>
            </a:r>
            <a:r>
              <a:rPr lang="fr-CH" sz="1400" dirty="0"/>
              <a:t>, 3946</a:t>
            </a:r>
          </a:p>
          <a:p>
            <a:pPr marL="228600" indent="-228600" algn="just">
              <a:buAutoNum type="arabicParenR"/>
            </a:pPr>
            <a:r>
              <a:rPr lang="fr-CH" sz="1400" dirty="0" err="1"/>
              <a:t>Kinjo</a:t>
            </a:r>
            <a:r>
              <a:rPr lang="fr-CH" sz="1400" dirty="0"/>
              <a:t>, R. </a:t>
            </a:r>
            <a:r>
              <a:rPr lang="fr-CH" sz="1400" i="1" dirty="0"/>
              <a:t>et al. </a:t>
            </a:r>
            <a:r>
              <a:rPr lang="fr-CH" sz="1400" i="1" dirty="0" err="1"/>
              <a:t>Angew</a:t>
            </a:r>
            <a:r>
              <a:rPr lang="fr-CH" sz="1400" i="1" dirty="0"/>
              <a:t>. </a:t>
            </a:r>
            <a:r>
              <a:rPr lang="fr-CH" sz="1400" i="1" dirty="0" err="1"/>
              <a:t>Chem</a:t>
            </a:r>
            <a:r>
              <a:rPr lang="fr-CH" sz="1400" i="1" dirty="0"/>
              <a:t>. Int. Ed. </a:t>
            </a:r>
            <a:r>
              <a:rPr lang="fr-CH" sz="1400" b="1" dirty="0"/>
              <a:t>2014</a:t>
            </a:r>
            <a:r>
              <a:rPr lang="fr-CH" sz="1400" dirty="0"/>
              <a:t>, </a:t>
            </a:r>
            <a:r>
              <a:rPr lang="fr-CH" sz="1400" i="1" dirty="0"/>
              <a:t>53</a:t>
            </a:r>
            <a:r>
              <a:rPr lang="fr-CH" sz="1400" dirty="0"/>
              <a:t>, 3342 </a:t>
            </a:r>
            <a:endParaRPr lang="en-US" sz="1400" dirty="0"/>
          </a:p>
        </p:txBody>
      </p:sp>
      <p:sp>
        <p:nvSpPr>
          <p:cNvPr id="39" name="TextBox 3"/>
          <p:cNvSpPr txBox="1"/>
          <p:nvPr/>
        </p:nvSpPr>
        <p:spPr>
          <a:xfrm>
            <a:off x="4210409" y="5949280"/>
            <a:ext cx="5330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arenR" startAt="4"/>
            </a:pPr>
            <a:r>
              <a:rPr lang="fr-CH" sz="1400" dirty="0" err="1"/>
              <a:t>Kinjo</a:t>
            </a:r>
            <a:r>
              <a:rPr lang="fr-CH" sz="1400" dirty="0"/>
              <a:t>, R. e</a:t>
            </a:r>
            <a:r>
              <a:rPr lang="fr-CH" sz="1400" i="1" dirty="0"/>
              <a:t>t al. </a:t>
            </a:r>
            <a:r>
              <a:rPr lang="fr-CH" sz="1400" i="1" dirty="0" err="1"/>
              <a:t>Angew</a:t>
            </a:r>
            <a:r>
              <a:rPr lang="fr-CH" sz="1400" i="1" dirty="0"/>
              <a:t>. </a:t>
            </a:r>
            <a:r>
              <a:rPr lang="fr-CH" sz="1400" i="1" dirty="0" err="1"/>
              <a:t>Chem</a:t>
            </a:r>
            <a:r>
              <a:rPr lang="fr-CH" sz="1400" i="1" dirty="0"/>
              <a:t>. Int. Ed.</a:t>
            </a:r>
            <a:r>
              <a:rPr lang="fr-CH" sz="1400" dirty="0"/>
              <a:t> </a:t>
            </a:r>
            <a:r>
              <a:rPr lang="fr-CH" sz="1400" b="1" dirty="0"/>
              <a:t>2015</a:t>
            </a:r>
            <a:r>
              <a:rPr lang="fr-CH" sz="1400" dirty="0"/>
              <a:t>, </a:t>
            </a:r>
            <a:r>
              <a:rPr lang="fr-CH" sz="1400" i="1" dirty="0"/>
              <a:t>54</a:t>
            </a:r>
            <a:r>
              <a:rPr lang="fr-CH" sz="1400" dirty="0"/>
              <a:t>, 190</a:t>
            </a:r>
          </a:p>
          <a:p>
            <a:pPr marL="228600" indent="-228600" algn="just">
              <a:buAutoNum type="arabicParenR" startAt="4"/>
            </a:pPr>
            <a:r>
              <a:rPr lang="fr-CH" sz="1400" dirty="0"/>
              <a:t>Speed, A. W. H. </a:t>
            </a:r>
            <a:r>
              <a:rPr lang="fr-CH" sz="1400" i="1" dirty="0"/>
              <a:t>et al.</a:t>
            </a:r>
            <a:r>
              <a:rPr lang="fr-CH" sz="1400" dirty="0"/>
              <a:t> </a:t>
            </a:r>
            <a:r>
              <a:rPr lang="fr-CH" sz="1400" i="1" dirty="0" err="1"/>
              <a:t>Angew</a:t>
            </a:r>
            <a:r>
              <a:rPr lang="fr-CH" sz="1400" i="1" dirty="0"/>
              <a:t>. </a:t>
            </a:r>
            <a:r>
              <a:rPr lang="fr-CH" sz="1400" i="1" dirty="0" err="1"/>
              <a:t>Chem</a:t>
            </a:r>
            <a:r>
              <a:rPr lang="fr-CH" sz="1400" i="1" dirty="0"/>
              <a:t>. Int. Ed. </a:t>
            </a:r>
            <a:r>
              <a:rPr lang="fr-CH" sz="1400" b="1" dirty="0"/>
              <a:t>2017</a:t>
            </a:r>
            <a:r>
              <a:rPr lang="fr-CH" sz="1400" dirty="0"/>
              <a:t>,</a:t>
            </a:r>
            <a:r>
              <a:rPr lang="fr-CH" sz="1400" b="1" dirty="0"/>
              <a:t> </a:t>
            </a:r>
            <a:r>
              <a:rPr lang="fr-CH" sz="1400" i="1" dirty="0"/>
              <a:t>56</a:t>
            </a:r>
            <a:r>
              <a:rPr lang="fr-CH" sz="1400" dirty="0"/>
              <a:t>, 6268</a:t>
            </a:r>
          </a:p>
          <a:p>
            <a:pPr marL="228600" indent="-228600" algn="just">
              <a:buAutoNum type="arabicParenR" startAt="4"/>
            </a:pPr>
            <a:r>
              <a:rPr lang="fr-CH" sz="1400" dirty="0" err="1"/>
              <a:t>Kinjo</a:t>
            </a:r>
            <a:r>
              <a:rPr lang="fr-CH" sz="1400" dirty="0"/>
              <a:t>, R. </a:t>
            </a:r>
            <a:r>
              <a:rPr lang="fr-CH" sz="1400" i="1" dirty="0"/>
              <a:t>et al. ACS </a:t>
            </a:r>
            <a:r>
              <a:rPr lang="fr-CH" sz="1400" i="1" dirty="0" err="1"/>
              <a:t>Catal</a:t>
            </a:r>
            <a:r>
              <a:rPr lang="fr-CH" sz="1400" i="1" dirty="0"/>
              <a:t>. </a:t>
            </a:r>
            <a:r>
              <a:rPr lang="fr-CH" sz="1400" b="1" dirty="0"/>
              <a:t>2017</a:t>
            </a:r>
            <a:r>
              <a:rPr lang="fr-CH" sz="1400" dirty="0"/>
              <a:t>, </a:t>
            </a:r>
            <a:r>
              <a:rPr lang="fr-CH" sz="1400" i="1" dirty="0"/>
              <a:t>7</a:t>
            </a:r>
            <a:r>
              <a:rPr lang="fr-CH" sz="1400" dirty="0"/>
              <a:t>, 5814 </a:t>
            </a:r>
            <a:endParaRPr lang="en-US" sz="1400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59560" y="44624"/>
            <a:ext cx="588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1,3,2-Diazaphospholenes</a:t>
            </a:r>
          </a:p>
        </p:txBody>
      </p:sp>
      <p:sp>
        <p:nvSpPr>
          <p:cNvPr id="40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16</a:t>
            </a:fld>
            <a:endParaRPr lang="fr-F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 animBg="1"/>
      <p:bldP spid="66" grpId="0" animBg="1"/>
      <p:bldP spid="67" grpId="0" animBg="1"/>
      <p:bldP spid="36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9560" y="44624"/>
            <a:ext cx="588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Chiral 1,3,2-Diazaphospholenes</a:t>
            </a:r>
          </a:p>
        </p:txBody>
      </p:sp>
      <p:sp>
        <p:nvSpPr>
          <p:cNvPr id="12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17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49245" y="44624"/>
            <a:ext cx="167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Dr Pavel Donets</a:t>
            </a:r>
            <a:endParaRPr lang="en-US" i="1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D44D00A-9D20-4085-A3BB-F1B872E281D8}"/>
              </a:ext>
            </a:extLst>
          </p:cNvPr>
          <p:cNvGrpSpPr/>
          <p:nvPr/>
        </p:nvGrpSpPr>
        <p:grpSpPr>
          <a:xfrm>
            <a:off x="485246" y="4634348"/>
            <a:ext cx="7848872" cy="1981675"/>
            <a:chOff x="485246" y="4634348"/>
            <a:chExt cx="7848872" cy="198167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EFC72FC1-FAC8-4899-BE6C-F109B0F3B046}"/>
                </a:ext>
              </a:extLst>
            </p:cNvPr>
            <p:cNvGrpSpPr/>
            <p:nvPr/>
          </p:nvGrpSpPr>
          <p:grpSpPr>
            <a:xfrm>
              <a:off x="485246" y="4634348"/>
              <a:ext cx="7848872" cy="1981675"/>
              <a:chOff x="485246" y="4634348"/>
              <a:chExt cx="7848872" cy="19816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35B053-E3AC-44C0-83F6-A801DC559F6C}"/>
                  </a:ext>
                </a:extLst>
              </p:cNvPr>
              <p:cNvSpPr/>
              <p:nvPr/>
            </p:nvSpPr>
            <p:spPr>
              <a:xfrm>
                <a:off x="485246" y="4634348"/>
                <a:ext cx="7848872" cy="19816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7000"/>
                </a:schemeClr>
              </a:soli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FFC3BE-0554-4488-A92A-F75FEE904DBE}"/>
                  </a:ext>
                </a:extLst>
              </p:cNvPr>
              <p:cNvSpPr txBox="1"/>
              <p:nvPr/>
            </p:nvSpPr>
            <p:spPr>
              <a:xfrm>
                <a:off x="977278" y="5257597"/>
                <a:ext cx="20135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/>
                  <a:t>2</a:t>
                </a:r>
                <a:r>
                  <a:rPr lang="fr-FR" sz="2400" b="1" baseline="30000" dirty="0"/>
                  <a:t>nd</a:t>
                </a:r>
                <a:r>
                  <a:rPr lang="fr-FR" sz="2400" b="1" dirty="0"/>
                  <a:t> </a:t>
                </a:r>
                <a:r>
                  <a:rPr lang="fr-FR" sz="2400" b="1" dirty="0" err="1"/>
                  <a:t>generation</a:t>
                </a:r>
                <a:endParaRPr lang="fr-FR" sz="2400" b="1" dirty="0"/>
              </a:p>
            </p:txBody>
          </p:sp>
        </p:grpSp>
        <p:graphicFrame>
          <p:nvGraphicFramePr>
            <p:cNvPr id="6" name="Objet 5">
              <a:extLst>
                <a:ext uri="{FF2B5EF4-FFF2-40B4-BE49-F238E27FC236}">
                  <a16:creationId xmlns:a16="http://schemas.microsoft.com/office/drawing/2014/main" id="{F927E744-FD2A-4696-B557-9250ABCB19F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2329738"/>
                </p:ext>
              </p:extLst>
            </p:nvPr>
          </p:nvGraphicFramePr>
          <p:xfrm>
            <a:off x="4221144" y="4722091"/>
            <a:ext cx="3941075" cy="1773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395" name="CS ChemDraw Drawing" r:id="rId3" imgW="3152860" imgH="1418567" progId="ChemDraw.Document.6.0">
                    <p:embed/>
                  </p:oleObj>
                </mc:Choice>
                <mc:Fallback>
                  <p:oleObj name="CS ChemDraw Drawing" r:id="rId3" imgW="3152860" imgH="1418567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21144" y="4722091"/>
                          <a:ext cx="3941075" cy="17732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595704A-37D3-4B8B-A15B-18925F364264}"/>
              </a:ext>
            </a:extLst>
          </p:cNvPr>
          <p:cNvGrpSpPr/>
          <p:nvPr/>
        </p:nvGrpSpPr>
        <p:grpSpPr>
          <a:xfrm>
            <a:off x="485246" y="827420"/>
            <a:ext cx="7848872" cy="1565975"/>
            <a:chOff x="485246" y="827420"/>
            <a:chExt cx="7848872" cy="15659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CFC934-AE15-4967-B23D-5995BD910FC7}"/>
                </a:ext>
              </a:extLst>
            </p:cNvPr>
            <p:cNvSpPr/>
            <p:nvPr/>
          </p:nvSpPr>
          <p:spPr>
            <a:xfrm>
              <a:off x="485246" y="827420"/>
              <a:ext cx="7848872" cy="156597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graphicFrame>
          <p:nvGraphicFramePr>
            <p:cNvPr id="7" name="Objet 6">
              <a:extLst>
                <a:ext uri="{FF2B5EF4-FFF2-40B4-BE49-F238E27FC236}">
                  <a16:creationId xmlns:a16="http://schemas.microsoft.com/office/drawing/2014/main" id="{F8383583-D323-4ECF-9F07-1A64061F8D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0603628"/>
                </p:ext>
              </p:extLst>
            </p:nvPr>
          </p:nvGraphicFramePr>
          <p:xfrm>
            <a:off x="4056216" y="889631"/>
            <a:ext cx="3767869" cy="1426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396" name="CS ChemDraw Drawing" r:id="rId5" imgW="3014295" imgH="1141337" progId="ChemDraw.Document.6.0">
                    <p:embed/>
                  </p:oleObj>
                </mc:Choice>
                <mc:Fallback>
                  <p:oleObj name="CS ChemDraw Drawing" r:id="rId5" imgW="3014295" imgH="1141337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056216" y="889631"/>
                          <a:ext cx="3767869" cy="14266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4039616-EE5C-4C57-A5C3-3BD62585DD50}"/>
                </a:ext>
              </a:extLst>
            </p:cNvPr>
            <p:cNvSpPr txBox="1"/>
            <p:nvPr/>
          </p:nvSpPr>
          <p:spPr>
            <a:xfrm>
              <a:off x="1079165" y="1379574"/>
              <a:ext cx="18097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General </a:t>
              </a:r>
              <a:r>
                <a:rPr lang="fr-FR" sz="2400" b="1" dirty="0" err="1"/>
                <a:t>Idea</a:t>
              </a:r>
              <a:endParaRPr lang="fr-FR" sz="2400" b="1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5FD830E-440F-4866-8F9B-EF432D5D13B9}"/>
              </a:ext>
            </a:extLst>
          </p:cNvPr>
          <p:cNvGrpSpPr/>
          <p:nvPr/>
        </p:nvGrpSpPr>
        <p:grpSpPr>
          <a:xfrm>
            <a:off x="485246" y="2523034"/>
            <a:ext cx="7848872" cy="2000969"/>
            <a:chOff x="485246" y="2523034"/>
            <a:chExt cx="7848872" cy="200096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F30109-4D42-463C-87B8-4126ABF7C829}"/>
                </a:ext>
              </a:extLst>
            </p:cNvPr>
            <p:cNvSpPr/>
            <p:nvPr/>
          </p:nvSpPr>
          <p:spPr>
            <a:xfrm>
              <a:off x="485246" y="2523034"/>
              <a:ext cx="7848872" cy="198167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6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5" name="Objet 4">
              <a:extLst>
                <a:ext uri="{FF2B5EF4-FFF2-40B4-BE49-F238E27FC236}">
                  <a16:creationId xmlns:a16="http://schemas.microsoft.com/office/drawing/2014/main" id="{A4DF1B86-ECB1-4A73-BE7B-F791327198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8128361"/>
                </p:ext>
              </p:extLst>
            </p:nvPr>
          </p:nvGraphicFramePr>
          <p:xfrm>
            <a:off x="3646868" y="2600127"/>
            <a:ext cx="4586564" cy="19238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397" name="CS ChemDraw Drawing" r:id="rId7" imgW="3669251" imgH="1539101" progId="ChemDraw.Document.6.0">
                    <p:embed/>
                  </p:oleObj>
                </mc:Choice>
                <mc:Fallback>
                  <p:oleObj name="CS ChemDraw Drawing" r:id="rId7" imgW="3669251" imgH="1539101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46868" y="2600127"/>
                          <a:ext cx="4586564" cy="19238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02C5795-7E6F-4061-8ACA-CD344A0D8F67}"/>
                </a:ext>
              </a:extLst>
            </p:cNvPr>
            <p:cNvSpPr txBox="1"/>
            <p:nvPr/>
          </p:nvSpPr>
          <p:spPr>
            <a:xfrm>
              <a:off x="692264" y="3331232"/>
              <a:ext cx="2583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Preliminary </a:t>
              </a:r>
              <a:r>
                <a:rPr lang="fr-FR" sz="2400" b="1" dirty="0" err="1"/>
                <a:t>results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24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894666"/>
              </p:ext>
            </p:extLst>
          </p:nvPr>
        </p:nvGraphicFramePr>
        <p:xfrm>
          <a:off x="376238" y="3305175"/>
          <a:ext cx="3644900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95" name="CS ChemDraw Drawing" r:id="rId3" imgW="2915027" imgH="1076813" progId="ChemDraw.Document.6.0">
                  <p:embed/>
                </p:oleObj>
              </mc:Choice>
              <mc:Fallback>
                <p:oleObj name="CS ChemDraw Drawing" r:id="rId3" imgW="2915027" imgH="10768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238" y="3305175"/>
                        <a:ext cx="3644900" cy="1347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739220"/>
              </p:ext>
            </p:extLst>
          </p:nvPr>
        </p:nvGraphicFramePr>
        <p:xfrm>
          <a:off x="2051050" y="908050"/>
          <a:ext cx="43815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96" name="CS ChemDraw Drawing" r:id="rId5" imgW="3504689" imgH="671634" progId="ChemDraw.Document.6.0">
                  <p:embed/>
                </p:oleObj>
              </mc:Choice>
              <mc:Fallback>
                <p:oleObj name="CS ChemDraw Drawing" r:id="rId5" imgW="3504689" imgH="6716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1050" y="908050"/>
                        <a:ext cx="4381500" cy="839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128318"/>
              </p:ext>
            </p:extLst>
          </p:nvPr>
        </p:nvGraphicFramePr>
        <p:xfrm>
          <a:off x="4502150" y="3592513"/>
          <a:ext cx="4014788" cy="247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97" name="CS ChemDraw Drawing" r:id="rId7" imgW="3213830" imgH="1977757" progId="ChemDraw.Document.6.0">
                  <p:embed/>
                </p:oleObj>
              </mc:Choice>
              <mc:Fallback>
                <p:oleObj name="CS ChemDraw Drawing" r:id="rId7" imgW="3213830" imgH="197775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2150" y="3592513"/>
                        <a:ext cx="4014788" cy="247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118020"/>
              </p:ext>
            </p:extLst>
          </p:nvPr>
        </p:nvGraphicFramePr>
        <p:xfrm>
          <a:off x="367481" y="5071169"/>
          <a:ext cx="3700463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98" name="CS ChemDraw Drawing" r:id="rId9" imgW="2963819" imgH="1133287" progId="ChemDraw.Document.6.0">
                  <p:embed/>
                </p:oleObj>
              </mc:Choice>
              <mc:Fallback>
                <p:oleObj name="CS ChemDraw Drawing" r:id="rId9" imgW="2963819" imgH="11332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7481" y="5071169"/>
                        <a:ext cx="3700463" cy="1417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059391"/>
              </p:ext>
            </p:extLst>
          </p:nvPr>
        </p:nvGraphicFramePr>
        <p:xfrm>
          <a:off x="3347864" y="1628800"/>
          <a:ext cx="1693168" cy="715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99" name="CS ChemDraw Drawing" r:id="rId11" imgW="1354534" imgH="572619" progId="ChemDraw.Document.6.0">
                  <p:embed/>
                </p:oleObj>
              </mc:Choice>
              <mc:Fallback>
                <p:oleObj name="CS ChemDraw Drawing" r:id="rId11" imgW="1354534" imgH="5726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47864" y="1628800"/>
                        <a:ext cx="1693168" cy="715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13"/>
          <p:cNvSpPr/>
          <p:nvPr/>
        </p:nvSpPr>
        <p:spPr>
          <a:xfrm>
            <a:off x="6544914" y="768813"/>
            <a:ext cx="2160240" cy="18680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595038"/>
              </p:ext>
            </p:extLst>
          </p:nvPr>
        </p:nvGraphicFramePr>
        <p:xfrm>
          <a:off x="6674122" y="836712"/>
          <a:ext cx="1901825" cy="152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00" name="CS ChemDraw Drawing" r:id="rId13" imgW="1901736" imgH="1525066" progId="ChemDraw.Document.6.0">
                  <p:embed/>
                </p:oleObj>
              </mc:Choice>
              <mc:Fallback>
                <p:oleObj name="CS ChemDraw Drawing" r:id="rId13" imgW="1901736" imgH="15250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74122" y="836712"/>
                        <a:ext cx="1901825" cy="1525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31"/>
          <p:cNvSpPr txBox="1"/>
          <p:nvPr/>
        </p:nvSpPr>
        <p:spPr>
          <a:xfrm>
            <a:off x="7470184" y="234888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/>
              <a:t>A</a:t>
            </a:r>
            <a:endParaRPr lang="en-US" sz="1600" b="1" dirty="0"/>
          </a:p>
        </p:txBody>
      </p:sp>
      <p:sp>
        <p:nvSpPr>
          <p:cNvPr id="13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18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9560" y="44624"/>
            <a:ext cx="588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1,4-reduction – Scope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3528" y="2780928"/>
            <a:ext cx="813690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205158" y="44624"/>
            <a:ext cx="163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With</a:t>
            </a:r>
            <a:r>
              <a:rPr lang="fr-FR" i="1" dirty="0"/>
              <a:t> John Reed</a:t>
            </a:r>
            <a:endParaRPr lang="en-US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67544" y="4581128"/>
            <a:ext cx="1389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/>
              <a:t>Ketones</a:t>
            </a:r>
            <a:endParaRPr lang="en-US" sz="20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475928" y="2858867"/>
            <a:ext cx="190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/>
              <a:t>Acyl</a:t>
            </a:r>
            <a:r>
              <a:rPr lang="fr-FR" sz="2000" b="1" dirty="0"/>
              <a:t> pyrroles</a:t>
            </a:r>
            <a:endParaRPr lang="en-US" sz="20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572000" y="2858867"/>
            <a:ext cx="1712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/>
              <a:t>Limitations</a:t>
            </a:r>
            <a:endParaRPr lang="en-US" sz="2000" b="1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33489"/>
              </p:ext>
            </p:extLst>
          </p:nvPr>
        </p:nvGraphicFramePr>
        <p:xfrm>
          <a:off x="4572000" y="6069586"/>
          <a:ext cx="3843774" cy="239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01" name="CS ChemDraw Drawing" r:id="rId15" imgW="3075019" imgH="191787" progId="ChemDraw.Document.6.0">
                  <p:embed/>
                </p:oleObj>
              </mc:Choice>
              <mc:Fallback>
                <p:oleObj name="CS ChemDraw Drawing" r:id="rId15" imgW="3075019" imgH="1917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72000" y="6069586"/>
                        <a:ext cx="3843774" cy="239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8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560" y="44624"/>
            <a:ext cx="588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Proposed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mechanism</a:t>
            </a:r>
            <a:endParaRPr lang="fr-FR" sz="3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24196" y="1908121"/>
            <a:ext cx="111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b="1" i="1" dirty="0"/>
              <a:t>σ</a:t>
            </a:r>
            <a:r>
              <a:rPr lang="fr-FR" sz="1600" b="1" i="1" dirty="0"/>
              <a:t>-bond</a:t>
            </a:r>
          </a:p>
          <a:p>
            <a:pPr algn="ctr"/>
            <a:r>
              <a:rPr lang="fr-FR" sz="1600" b="1" i="1" dirty="0" err="1"/>
              <a:t>metathesis</a:t>
            </a:r>
            <a:endParaRPr lang="en-US" sz="16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91711" y="4020237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/>
              <a:t>Addition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51496" y="6273225"/>
            <a:ext cx="1656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 err="1"/>
              <a:t>Interconversion</a:t>
            </a:r>
            <a:r>
              <a:rPr lang="fr-FR" sz="1600" b="1" i="1" dirty="0"/>
              <a:t>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85154" y="2200508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 err="1"/>
              <a:t>Hydrolysis</a:t>
            </a:r>
            <a:endParaRPr lang="fr-FR" sz="1600" b="1" i="1" dirty="0"/>
          </a:p>
        </p:txBody>
      </p:sp>
      <p:sp>
        <p:nvSpPr>
          <p:cNvPr id="12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19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F372E04-F8EF-42EB-B3B7-3FA164A5B6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513734"/>
              </p:ext>
            </p:extLst>
          </p:nvPr>
        </p:nvGraphicFramePr>
        <p:xfrm>
          <a:off x="446878" y="1037713"/>
          <a:ext cx="7425469" cy="519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78" name="CS ChemDraw Drawing" r:id="rId3" imgW="5940375" imgH="4155532" progId="ChemDraw.Document.6.0">
                  <p:embed/>
                </p:oleObj>
              </mc:Choice>
              <mc:Fallback>
                <p:oleObj name="CS ChemDraw Drawing" r:id="rId3" imgW="5940375" imgH="41555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878" y="1037713"/>
                        <a:ext cx="7425469" cy="5194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467545" y="4077072"/>
            <a:ext cx="7920879" cy="24482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2128" y="278553"/>
            <a:ext cx="4146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Strasbourg </a:t>
            </a:r>
            <a:r>
              <a:rPr lang="fr-FR" sz="2000" dirty="0"/>
              <a:t>: PhD </a:t>
            </a:r>
            <a:r>
              <a:rPr lang="fr-FR" sz="2000" dirty="0" err="1"/>
              <a:t>Thesis</a:t>
            </a:r>
            <a:r>
              <a:rPr lang="fr-FR" sz="2000" dirty="0"/>
              <a:t> (2013 – 2017)</a:t>
            </a:r>
          </a:p>
          <a:p>
            <a:r>
              <a:rPr lang="fr-FR" sz="2000" dirty="0"/>
              <a:t>Professor Patrick Pale - LASYROC</a:t>
            </a:r>
          </a:p>
          <a:p>
            <a:r>
              <a:rPr lang="fr-FR" sz="2000" dirty="0" err="1"/>
              <a:t>Doctor</a:t>
            </a:r>
            <a:r>
              <a:rPr lang="fr-FR" sz="2000" dirty="0"/>
              <a:t> Aurélien Blanc</a:t>
            </a:r>
            <a:endParaRPr lang="en-US" sz="2000" dirty="0"/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/>
        </p:blipFill>
        <p:spPr bwMode="auto">
          <a:xfrm>
            <a:off x="4499992" y="420899"/>
            <a:ext cx="4146648" cy="32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7"/>
          <a:stretch/>
        </p:blipFill>
        <p:spPr>
          <a:xfrm>
            <a:off x="467544" y="1373599"/>
            <a:ext cx="1702869" cy="231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01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9"/>
          <a:stretch/>
        </p:blipFill>
        <p:spPr bwMode="auto">
          <a:xfrm>
            <a:off x="2411760" y="1405415"/>
            <a:ext cx="1565225" cy="228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23529" y="4293096"/>
            <a:ext cx="8280919" cy="828092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C000"/>
                </a:solidFill>
              </a:rPr>
              <a:t>Gold </a:t>
            </a:r>
            <a:r>
              <a:rPr lang="en-US" sz="4000" b="1" dirty="0">
                <a:solidFill>
                  <a:schemeClr val="tx1"/>
                </a:solidFill>
              </a:rPr>
              <a:t>and </a:t>
            </a:r>
            <a:r>
              <a:rPr lang="en-US" sz="4000" b="1" dirty="0" err="1">
                <a:solidFill>
                  <a:schemeClr val="tx1"/>
                </a:solidFill>
              </a:rPr>
              <a:t>azacycles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Towards the Total Synthesis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of Natural Products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53" y="5677203"/>
            <a:ext cx="1484123" cy="68816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" y="4221088"/>
            <a:ext cx="1845842" cy="8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268760"/>
            <a:ext cx="6760882" cy="5083901"/>
          </a:xfrm>
          <a:prstGeom prst="rect">
            <a:avLst/>
          </a:prstGeom>
        </p:spPr>
      </p:pic>
      <p:sp>
        <p:nvSpPr>
          <p:cNvPr id="9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20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9560" y="44624"/>
            <a:ext cx="588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Asymmetric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induction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origin</a:t>
            </a:r>
            <a:endParaRPr lang="fr-FR" sz="3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996697"/>
            <a:ext cx="314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/>
              <a:t>RX </a:t>
            </a:r>
            <a:r>
              <a:rPr lang="fr-FR" sz="2000" b="1" dirty="0" err="1"/>
              <a:t>pre-catalyst</a:t>
            </a:r>
            <a:r>
              <a:rPr lang="fr-FR" sz="2000" b="1" dirty="0"/>
              <a:t> structure</a:t>
            </a:r>
            <a:endParaRPr lang="en-US" sz="2000" b="1" dirty="0"/>
          </a:p>
        </p:txBody>
      </p:sp>
      <p:sp>
        <p:nvSpPr>
          <p:cNvPr id="13" name="Flèche droite 12"/>
          <p:cNvSpPr/>
          <p:nvPr/>
        </p:nvSpPr>
        <p:spPr>
          <a:xfrm rot="8120358">
            <a:off x="5340244" y="5431454"/>
            <a:ext cx="614392" cy="184516"/>
          </a:xfrm>
          <a:prstGeom prst="rightArrow">
            <a:avLst/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4788024" y="456196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C66"/>
                </a:solidFill>
              </a:rPr>
              <a:t>Favored </a:t>
            </a:r>
          </a:p>
          <a:p>
            <a:pPr algn="ctr"/>
            <a:r>
              <a:rPr lang="en-US" sz="1400" b="1" dirty="0">
                <a:solidFill>
                  <a:srgbClr val="FFCC66"/>
                </a:solidFill>
              </a:rPr>
              <a:t>approach</a:t>
            </a:r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61512"/>
              </p:ext>
            </p:extLst>
          </p:nvPr>
        </p:nvGraphicFramePr>
        <p:xfrm>
          <a:off x="4676329" y="5272112"/>
          <a:ext cx="1028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42" name="CS ChemDraw Drawing" r:id="rId4" imgW="823787" imgH="773592" progId="ChemDraw.Document.6.0">
                  <p:embed/>
                </p:oleObj>
              </mc:Choice>
              <mc:Fallback>
                <p:oleObj name="CS ChemDraw Drawing" r:id="rId4" imgW="823787" imgH="77359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329" y="5272112"/>
                        <a:ext cx="10287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e 16"/>
          <p:cNvGrpSpPr/>
          <p:nvPr/>
        </p:nvGrpSpPr>
        <p:grpSpPr>
          <a:xfrm>
            <a:off x="5652120" y="3861048"/>
            <a:ext cx="2412268" cy="2644410"/>
            <a:chOff x="-1620688" y="1304620"/>
            <a:chExt cx="2412268" cy="2644410"/>
          </a:xfrm>
        </p:grpSpPr>
        <p:pic>
          <p:nvPicPr>
            <p:cNvPr id="19" name="Picture 1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620688" y="1339444"/>
              <a:ext cx="2232248" cy="2609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-563451" y="1304620"/>
              <a:ext cx="1296144" cy="675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504564" y="3250256"/>
              <a:ext cx="1296144" cy="698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6773078" y="3932262"/>
            <a:ext cx="156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</a:rPr>
              <a:t>Tunable steric </a:t>
            </a:r>
          </a:p>
          <a:p>
            <a:r>
              <a:rPr lang="en-US" sz="1400" b="1" dirty="0">
                <a:solidFill>
                  <a:srgbClr val="800000"/>
                </a:solidFill>
              </a:rPr>
              <a:t>hindrance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812360" y="492200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782EE"/>
                </a:solidFill>
              </a:rPr>
              <a:t>Rigid structure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C0C4A4E-C721-4F34-8F41-AC275AA9CD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696226"/>
              </p:ext>
            </p:extLst>
          </p:nvPr>
        </p:nvGraphicFramePr>
        <p:xfrm>
          <a:off x="5930792" y="1077872"/>
          <a:ext cx="2624609" cy="2584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43" name="CS ChemDraw Drawing" r:id="rId7" imgW="2099687" imgH="2067791" progId="ChemDraw.Document.6.0">
                  <p:embed/>
                </p:oleObj>
              </mc:Choice>
              <mc:Fallback>
                <p:oleObj name="CS ChemDraw Drawing" r:id="rId7" imgW="2099687" imgH="20677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30792" y="1077872"/>
                        <a:ext cx="2624609" cy="2584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41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 rot="5400000" flipH="1">
            <a:off x="5341173" y="560628"/>
            <a:ext cx="2459232" cy="38535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92000" y="12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0357" y="104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44291" y="14919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54985"/>
              </p:ext>
            </p:extLst>
          </p:nvPr>
        </p:nvGraphicFramePr>
        <p:xfrm>
          <a:off x="4691686" y="2648340"/>
          <a:ext cx="3758203" cy="91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49" name="CS ChemDraw Drawing" r:id="rId3" imgW="3006562" imgH="728003" progId="ChemDraw.Document.6.0">
                  <p:embed/>
                </p:oleObj>
              </mc:Choice>
              <mc:Fallback>
                <p:oleObj name="CS ChemDraw Drawing" r:id="rId3" imgW="3006562" imgH="72800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686" y="2648340"/>
                        <a:ext cx="3758203" cy="9100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52937" y="889986"/>
            <a:ext cx="3177267" cy="2809785"/>
            <a:chOff x="-193019" y="308808"/>
            <a:chExt cx="3177267" cy="2809785"/>
          </a:xfrm>
        </p:grpSpPr>
        <p:sp>
          <p:nvSpPr>
            <p:cNvPr id="10" name="Rounded Rectangle 13"/>
            <p:cNvSpPr/>
            <p:nvPr/>
          </p:nvSpPr>
          <p:spPr>
            <a:xfrm flipH="1">
              <a:off x="-140035" y="659354"/>
              <a:ext cx="3124283" cy="24592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93019" y="308808"/>
              <a:ext cx="292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/>
                <a:t>New family of chiral DAPs</a:t>
              </a:r>
            </a:p>
          </p:txBody>
        </p:sp>
        <p:graphicFrame>
          <p:nvGraphicFramePr>
            <p:cNvPr id="12" name="Obje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4415999"/>
                </p:ext>
              </p:extLst>
            </p:nvPr>
          </p:nvGraphicFramePr>
          <p:xfrm>
            <a:off x="660899" y="1086770"/>
            <a:ext cx="1522413" cy="1412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050" name="CS ChemDraw Drawing" r:id="rId5" imgW="1086142" imgH="1008558" progId="ChemDraw.Document.6.0">
                    <p:embed/>
                  </p:oleObj>
                </mc:Choice>
                <mc:Fallback>
                  <p:oleObj name="CS ChemDraw Drawing" r:id="rId5" imgW="1086142" imgH="1008558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0899" y="1086770"/>
                          <a:ext cx="1522413" cy="1412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4788024" y="908720"/>
            <a:ext cx="337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Enantioselective 1,4-reduction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483768" y="4342430"/>
            <a:ext cx="3968857" cy="1631060"/>
            <a:chOff x="521121" y="1037533"/>
            <a:chExt cx="2500079" cy="2237529"/>
          </a:xfrm>
        </p:grpSpPr>
        <p:sp>
          <p:nvSpPr>
            <p:cNvPr id="18" name="Rounded Rectangle 13"/>
            <p:cNvSpPr/>
            <p:nvPr/>
          </p:nvSpPr>
          <p:spPr>
            <a:xfrm flipH="1">
              <a:off x="521121" y="1037533"/>
              <a:ext cx="2500079" cy="22375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6180" y="1106137"/>
              <a:ext cx="60374" cy="1074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b="1" dirty="0"/>
            </a:p>
            <a:p>
              <a:endParaRPr lang="en-US" b="1" dirty="0"/>
            </a:p>
          </p:txBody>
        </p:sp>
      </p:grpSp>
      <p:sp>
        <p:nvSpPr>
          <p:cNvPr id="21" name="Rectangle à coins arrondis 20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9560" y="44624"/>
            <a:ext cx="588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Summary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Perspectives</a:t>
            </a:r>
          </a:p>
        </p:txBody>
      </p:sp>
      <p:sp>
        <p:nvSpPr>
          <p:cNvPr id="23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21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06855" y="3097354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14 </a:t>
            </a:r>
            <a:r>
              <a:rPr lang="fr-FR" b="1" dirty="0" err="1"/>
              <a:t>derivatives</a:t>
            </a:r>
            <a:endParaRPr lang="en-US" b="1" dirty="0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859478"/>
              </p:ext>
            </p:extLst>
          </p:nvPr>
        </p:nvGraphicFramePr>
        <p:xfrm>
          <a:off x="2635829" y="4379069"/>
          <a:ext cx="3738562" cy="152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51" name="CS ChemDraw Drawing" r:id="rId7" imgW="2991052" imgH="1217431" progId="ChemDraw.Document.6.0">
                  <p:embed/>
                </p:oleObj>
              </mc:Choice>
              <mc:Fallback>
                <p:oleObj name="CS ChemDraw Drawing" r:id="rId7" imgW="2991052" imgH="12174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35829" y="4379069"/>
                        <a:ext cx="3738562" cy="152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7"/>
          <p:cNvSpPr txBox="1"/>
          <p:nvPr/>
        </p:nvSpPr>
        <p:spPr>
          <a:xfrm>
            <a:off x="395536" y="3884582"/>
            <a:ext cx="393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P-enolates as reactive intermediates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750" y="6059018"/>
            <a:ext cx="4519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Miaskiewicz</a:t>
            </a:r>
            <a:r>
              <a:rPr lang="en-US" sz="1400" dirty="0"/>
              <a:t>, S. </a:t>
            </a:r>
            <a:r>
              <a:rPr lang="en-US" sz="1400" i="1" dirty="0"/>
              <a:t>et al. </a:t>
            </a:r>
            <a:r>
              <a:rPr lang="en-US" sz="1400" i="1" dirty="0" err="1"/>
              <a:t>Angew</a:t>
            </a:r>
            <a:r>
              <a:rPr lang="en-US" sz="1400" i="1" dirty="0"/>
              <a:t>. Chem., Int. Ed.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57</a:t>
            </a:r>
            <a:r>
              <a:rPr lang="en-US" sz="1400" dirty="0"/>
              <a:t>, 4039.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A1B34F-F3FF-4147-9CD0-88639055FD29}"/>
              </a:ext>
            </a:extLst>
          </p:cNvPr>
          <p:cNvSpPr/>
          <p:nvPr/>
        </p:nvSpPr>
        <p:spPr>
          <a:xfrm>
            <a:off x="150750" y="6260110"/>
            <a:ext cx="3981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Reed, J. </a:t>
            </a:r>
            <a:r>
              <a:rPr lang="en-US" sz="1400" i="1" dirty="0"/>
              <a:t>et al. </a:t>
            </a:r>
            <a:r>
              <a:rPr lang="en-US" sz="1400" i="1" dirty="0" err="1"/>
              <a:t>Angew</a:t>
            </a:r>
            <a:r>
              <a:rPr lang="en-US" sz="1400" i="1" dirty="0"/>
              <a:t>. Chem., Int. Ed.</a:t>
            </a:r>
            <a:r>
              <a:rPr lang="en-US" sz="1400" dirty="0"/>
              <a:t> </a:t>
            </a:r>
            <a:r>
              <a:rPr lang="en-US" sz="1400" b="1" dirty="0"/>
              <a:t>2019</a:t>
            </a:r>
            <a:r>
              <a:rPr lang="en-US" sz="1400" dirty="0"/>
              <a:t>, </a:t>
            </a:r>
            <a:r>
              <a:rPr lang="en-US" sz="1400" i="1" dirty="0"/>
              <a:t>58</a:t>
            </a:r>
            <a:r>
              <a:rPr lang="en-US" sz="1400" dirty="0"/>
              <a:t>, 8893.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50D5D6-E875-4754-B7B5-6EF860A2D1BA}"/>
              </a:ext>
            </a:extLst>
          </p:cNvPr>
          <p:cNvSpPr/>
          <p:nvPr/>
        </p:nvSpPr>
        <p:spPr>
          <a:xfrm>
            <a:off x="150750" y="6514461"/>
            <a:ext cx="6030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+mj-lt"/>
              </a:rPr>
              <a:t>Imine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reduction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fr-FR" sz="1400" dirty="0">
                <a:solidFill>
                  <a:srgbClr val="000000"/>
                </a:solidFill>
                <a:latin typeface="+mj-lt"/>
              </a:rPr>
              <a:t>Speed, A. W. H. </a:t>
            </a:r>
            <a:r>
              <a:rPr lang="fr-FR" sz="1400" i="1" dirty="0" err="1">
                <a:solidFill>
                  <a:srgbClr val="000000"/>
                </a:solidFill>
                <a:latin typeface="+mj-lt"/>
              </a:rPr>
              <a:t>Angew</a:t>
            </a:r>
            <a:r>
              <a:rPr lang="fr-FR" sz="1400" i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latin typeface="+mj-lt"/>
              </a:rPr>
              <a:t>Chem</a:t>
            </a:r>
            <a:r>
              <a:rPr lang="fr-FR" sz="1400" i="1" dirty="0">
                <a:solidFill>
                  <a:srgbClr val="000000"/>
                </a:solidFill>
                <a:latin typeface="+mj-lt"/>
              </a:rPr>
              <a:t>., Int. Ed. 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2017</a:t>
            </a:r>
            <a:r>
              <a:rPr lang="fr-FR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1400" i="1" dirty="0">
                <a:solidFill>
                  <a:srgbClr val="000000"/>
                </a:solidFill>
                <a:latin typeface="+mj-lt"/>
              </a:rPr>
              <a:t>56</a:t>
            </a:r>
            <a:r>
              <a:rPr lang="fr-FR" sz="1400" dirty="0">
                <a:solidFill>
                  <a:srgbClr val="000000"/>
                </a:solidFill>
                <a:latin typeface="+mj-lt"/>
              </a:rPr>
              <a:t>, 16660.</a:t>
            </a:r>
            <a:endParaRPr lang="fr-FR" sz="1400" dirty="0"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F3D18BF-289D-443E-8C12-F653D12F2C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13674" r="29126" b="10098"/>
          <a:stretch/>
        </p:blipFill>
        <p:spPr>
          <a:xfrm>
            <a:off x="6029710" y="1294776"/>
            <a:ext cx="1277852" cy="13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22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2128" y="3212976"/>
            <a:ext cx="5962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University</a:t>
            </a:r>
            <a:r>
              <a:rPr lang="fr-FR" sz="2000" b="1" dirty="0"/>
              <a:t> of California, Berkeley </a:t>
            </a:r>
            <a:r>
              <a:rPr lang="fr-FR" sz="2000" dirty="0"/>
              <a:t>Post-doc (2018-2019)</a:t>
            </a:r>
          </a:p>
          <a:p>
            <a:r>
              <a:rPr lang="fr-FR" sz="2000" dirty="0"/>
              <a:t>Professor Richmond Sarpong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46815" y="908720"/>
            <a:ext cx="7920879" cy="216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79512" y="1376772"/>
            <a:ext cx="8280919" cy="828092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Postdoc – </a:t>
            </a:r>
            <a:r>
              <a:rPr lang="en-US" sz="4000" b="1" dirty="0">
                <a:solidFill>
                  <a:srgbClr val="840A4A"/>
                </a:solidFill>
              </a:rPr>
              <a:t>Total Synthesis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r>
              <a:rPr lang="fr-FR" sz="4000" b="1" dirty="0">
                <a:solidFill>
                  <a:schemeClr val="tx1"/>
                </a:solidFill>
              </a:rPr>
              <a:t>of </a:t>
            </a:r>
            <a:r>
              <a:rPr lang="fr-FR" sz="4000" b="1" dirty="0" err="1">
                <a:solidFill>
                  <a:schemeClr val="tx1"/>
                </a:solidFill>
              </a:rPr>
              <a:t>Terpenoids</a:t>
            </a:r>
            <a:r>
              <a:rPr lang="fr-FR" sz="4000" b="1" dirty="0">
                <a:solidFill>
                  <a:schemeClr val="tx1"/>
                </a:solidFill>
              </a:rPr>
              <a:t> </a:t>
            </a:r>
            <a:r>
              <a:rPr lang="fr-FR" sz="4000" b="1" dirty="0" err="1">
                <a:solidFill>
                  <a:schemeClr val="tx1"/>
                </a:solidFill>
              </a:rPr>
              <a:t>from</a:t>
            </a:r>
            <a:r>
              <a:rPr lang="fr-FR" sz="4000" b="1" dirty="0">
                <a:solidFill>
                  <a:schemeClr val="tx1"/>
                </a:solidFill>
              </a:rPr>
              <a:t> Carvone</a:t>
            </a:r>
            <a:endParaRPr lang="en-US" sz="40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8" y="188640"/>
            <a:ext cx="298505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38" name="Picture 2" descr="Image associÃ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07106"/>
            <a:ext cx="1726102" cy="258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7" b="16148"/>
          <a:stretch/>
        </p:blipFill>
        <p:spPr bwMode="auto">
          <a:xfrm>
            <a:off x="611560" y="3933056"/>
            <a:ext cx="5089864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467544" y="908720"/>
            <a:ext cx="8064896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9560" y="44624"/>
            <a:ext cx="609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Total Synthesis from Carvone</a:t>
            </a:r>
          </a:p>
        </p:txBody>
      </p:sp>
      <p:sp>
        <p:nvSpPr>
          <p:cNvPr id="13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23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2246C251-7FC0-49AF-A4FD-051965C70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479696"/>
              </p:ext>
            </p:extLst>
          </p:nvPr>
        </p:nvGraphicFramePr>
        <p:xfrm>
          <a:off x="663248" y="980728"/>
          <a:ext cx="7798406" cy="164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64" name="CS ChemDraw Drawing" r:id="rId4" imgW="6238725" imgH="1315073" progId="ChemDraw.Document.6.0">
                  <p:embed/>
                </p:oleObj>
              </mc:Choice>
              <mc:Fallback>
                <p:oleObj name="CS ChemDraw Drawing" r:id="rId4" imgW="6238725" imgH="13150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248" y="980728"/>
                        <a:ext cx="7798406" cy="164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25AA8EE-FABE-473B-8CDF-C2A92DDDC7AB}"/>
              </a:ext>
            </a:extLst>
          </p:cNvPr>
          <p:cNvSpPr/>
          <p:nvPr/>
        </p:nvSpPr>
        <p:spPr>
          <a:xfrm>
            <a:off x="179512" y="6165304"/>
            <a:ext cx="7060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reviews</a:t>
            </a:r>
            <a:r>
              <a:rPr lang="de-DE" sz="1400" b="1" dirty="0"/>
              <a:t> on </a:t>
            </a:r>
            <a:r>
              <a:rPr lang="de-DE" sz="1400" b="1" dirty="0" err="1"/>
              <a:t>carvone</a:t>
            </a:r>
            <a:r>
              <a:rPr lang="de-DE" sz="1400" b="1" dirty="0"/>
              <a:t> in total </a:t>
            </a:r>
            <a:r>
              <a:rPr lang="de-DE" sz="1400" b="1" dirty="0" err="1"/>
              <a:t>synthesis</a:t>
            </a:r>
            <a:r>
              <a:rPr lang="de-DE" sz="1400" dirty="0"/>
              <a:t>: a) </a:t>
            </a:r>
            <a:r>
              <a:rPr lang="de-DE" sz="1400" dirty="0" err="1"/>
              <a:t>Maimone</a:t>
            </a:r>
            <a:r>
              <a:rPr lang="de-DE" sz="1400" dirty="0"/>
              <a:t>, T. J. </a:t>
            </a:r>
            <a:r>
              <a:rPr lang="de-DE" sz="1400" i="1" dirty="0"/>
              <a:t>et al. Chem. Rev. </a:t>
            </a:r>
            <a:r>
              <a:rPr lang="de-DE" sz="1400" b="1" dirty="0"/>
              <a:t>2017</a:t>
            </a:r>
            <a:r>
              <a:rPr lang="de-DE" sz="1400" dirty="0"/>
              <a:t>, </a:t>
            </a:r>
            <a:r>
              <a:rPr lang="de-DE" sz="1400" i="1" dirty="0"/>
              <a:t>117</a:t>
            </a:r>
            <a:r>
              <a:rPr lang="de-DE" sz="1400" dirty="0"/>
              <a:t>, 11753</a:t>
            </a:r>
          </a:p>
          <a:p>
            <a:r>
              <a:rPr lang="de-DE" sz="1400" dirty="0"/>
              <a:t>			        b) </a:t>
            </a:r>
            <a:r>
              <a:rPr lang="de-DE" sz="1400" dirty="0" err="1"/>
              <a:t>Hagiwara</a:t>
            </a:r>
            <a:r>
              <a:rPr lang="de-DE" sz="1400" dirty="0"/>
              <a:t> H. Nat. </a:t>
            </a:r>
            <a:r>
              <a:rPr lang="de-DE" sz="1400" dirty="0" err="1"/>
              <a:t>Prod</a:t>
            </a:r>
            <a:r>
              <a:rPr lang="de-DE" sz="1400" dirty="0"/>
              <a:t>. Commun. </a:t>
            </a:r>
            <a:r>
              <a:rPr lang="de-DE" sz="1400" b="1" dirty="0"/>
              <a:t>2016</a:t>
            </a:r>
            <a:r>
              <a:rPr lang="de-DE" sz="1400" dirty="0"/>
              <a:t>, </a:t>
            </a:r>
            <a:r>
              <a:rPr lang="de-DE" sz="1400" i="1" dirty="0"/>
              <a:t>11</a:t>
            </a:r>
            <a:r>
              <a:rPr lang="de-DE" sz="1400" dirty="0"/>
              <a:t>, 1391</a:t>
            </a: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9D1840-5DB4-4007-950A-639C2D2E61A2}"/>
              </a:ext>
            </a:extLst>
          </p:cNvPr>
          <p:cNvSpPr txBox="1"/>
          <p:nvPr/>
        </p:nvSpPr>
        <p:spPr>
          <a:xfrm>
            <a:off x="971600" y="3272641"/>
            <a:ext cx="248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Both</a:t>
            </a:r>
            <a:r>
              <a:rPr lang="fr-FR" sz="2400" b="1" dirty="0"/>
              <a:t> </a:t>
            </a:r>
            <a:r>
              <a:rPr lang="fr-FR" sz="2400" b="1" dirty="0" err="1"/>
              <a:t>enantiomers</a:t>
            </a:r>
            <a:endParaRPr lang="fr-FR" sz="24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86CA11-7C3C-4ED2-9BB9-9B93AF873142}"/>
              </a:ext>
            </a:extLst>
          </p:cNvPr>
          <p:cNvSpPr txBox="1"/>
          <p:nvPr/>
        </p:nvSpPr>
        <p:spPr>
          <a:xfrm>
            <a:off x="4937412" y="5260860"/>
            <a:ext cx="354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Several</a:t>
            </a:r>
            <a:r>
              <a:rPr lang="fr-FR" sz="2400" b="1" dirty="0"/>
              <a:t> </a:t>
            </a:r>
            <a:r>
              <a:rPr lang="fr-FR" sz="2400" b="1" dirty="0" err="1"/>
              <a:t>functional</a:t>
            </a:r>
            <a:r>
              <a:rPr lang="fr-FR" sz="2400" b="1" dirty="0"/>
              <a:t> </a:t>
            </a:r>
            <a:r>
              <a:rPr lang="fr-FR" sz="2400" b="1" dirty="0" err="1"/>
              <a:t>handles</a:t>
            </a:r>
            <a:endParaRPr lang="fr-FR" sz="24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8B7B20-6CB6-4014-8CF7-1E220A2827A1}"/>
              </a:ext>
            </a:extLst>
          </p:cNvPr>
          <p:cNvSpPr txBox="1"/>
          <p:nvPr/>
        </p:nvSpPr>
        <p:spPr>
          <a:xfrm>
            <a:off x="3727899" y="4292844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Cheap</a:t>
            </a:r>
          </a:p>
        </p:txBody>
      </p:sp>
      <p:pic>
        <p:nvPicPr>
          <p:cNvPr id="267345" name="Picture 81" descr="Résultat de recherche d'images pour &quot;dollar sign&quot;">
            <a:extLst>
              <a:ext uri="{FF2B5EF4-FFF2-40B4-BE49-F238E27FC236}">
                <a16:creationId xmlns:a16="http://schemas.microsoft.com/office/drawing/2014/main" id="{7BAD8C6C-4508-442A-98A1-E75128F1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30" y="4128026"/>
            <a:ext cx="750409" cy="4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1" descr="Résultat de recherche d'images pour &quot;dollar sign&quot;">
            <a:extLst>
              <a:ext uri="{FF2B5EF4-FFF2-40B4-BE49-F238E27FC236}">
                <a16:creationId xmlns:a16="http://schemas.microsoft.com/office/drawing/2014/main" id="{F7D9626B-790C-4F44-9EE6-3DC4A086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87" y="4395747"/>
            <a:ext cx="750409" cy="4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4F11AA-5532-4B5A-9F54-9846651739CE}"/>
              </a:ext>
            </a:extLst>
          </p:cNvPr>
          <p:cNvSpPr/>
          <p:nvPr/>
        </p:nvSpPr>
        <p:spPr>
          <a:xfrm>
            <a:off x="628180" y="3212976"/>
            <a:ext cx="3007716" cy="661626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9AD9C-405E-465D-A68F-07C8D60963D4}"/>
              </a:ext>
            </a:extLst>
          </p:cNvPr>
          <p:cNvSpPr/>
          <p:nvPr/>
        </p:nvSpPr>
        <p:spPr>
          <a:xfrm>
            <a:off x="3608894" y="3874602"/>
            <a:ext cx="1827202" cy="1203923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3AC12F-B8B7-4A34-8B8E-F04AEF96D426}"/>
              </a:ext>
            </a:extLst>
          </p:cNvPr>
          <p:cNvSpPr/>
          <p:nvPr/>
        </p:nvSpPr>
        <p:spPr>
          <a:xfrm>
            <a:off x="4761248" y="5181428"/>
            <a:ext cx="3725662" cy="669872"/>
          </a:xfrm>
          <a:prstGeom prst="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2241920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6C63E4E5-6664-43C5-AB1D-04C5198C2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578743"/>
              </p:ext>
            </p:extLst>
          </p:nvPr>
        </p:nvGraphicFramePr>
        <p:xfrm>
          <a:off x="196388" y="2728173"/>
          <a:ext cx="6158936" cy="3592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2" name="CS ChemDraw Drawing" r:id="rId3" imgW="4927149" imgH="2874125" progId="ChemDraw.Document.6.0">
                  <p:embed/>
                </p:oleObj>
              </mc:Choice>
              <mc:Fallback>
                <p:oleObj name="CS ChemDraw Drawing" r:id="rId3" imgW="4927149" imgH="28741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388" y="2728173"/>
                        <a:ext cx="6158936" cy="3592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à coins arrondis 10"/>
          <p:cNvSpPr/>
          <p:nvPr/>
        </p:nvSpPr>
        <p:spPr>
          <a:xfrm>
            <a:off x="467544" y="908721"/>
            <a:ext cx="5328592" cy="16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D8CFE-49D7-41C3-ACB5-EAC918C265FB}" type="slidenum">
              <a:rPr lang="en-US" sz="1800" b="1" smtClean="0">
                <a:solidFill>
                  <a:schemeClr val="tx1"/>
                </a:solidFill>
              </a:rPr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8441" y="3122384"/>
            <a:ext cx="280831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1" dirty="0" err="1"/>
              <a:t>Indole</a:t>
            </a:r>
            <a:r>
              <a:rPr lang="de-DE" sz="1400" b="1" dirty="0"/>
              <a:t> </a:t>
            </a:r>
            <a:r>
              <a:rPr lang="de-DE" sz="1400" b="1" dirty="0" err="1"/>
              <a:t>diterpenoid</a:t>
            </a:r>
            <a:endParaRPr lang="de-DE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1" dirty="0" err="1"/>
              <a:t>Less</a:t>
            </a:r>
            <a:r>
              <a:rPr lang="de-DE" sz="1400" b="1" dirty="0"/>
              <a:t> </a:t>
            </a:r>
            <a:r>
              <a:rPr lang="de-DE" sz="1400" b="1" dirty="0" err="1"/>
              <a:t>toxic</a:t>
            </a:r>
            <a:r>
              <a:rPr lang="de-DE" sz="1400" b="1" dirty="0"/>
              <a:t> </a:t>
            </a:r>
            <a:r>
              <a:rPr lang="de-DE" sz="1400" b="1" dirty="0" err="1"/>
              <a:t>insecticide</a:t>
            </a:r>
            <a:endParaRPr lang="de-DE" sz="1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63240" y="6366519"/>
            <a:ext cx="256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Confidential, unpublished results</a:t>
            </a: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1" b="33019"/>
          <a:stretch/>
        </p:blipFill>
        <p:spPr bwMode="auto">
          <a:xfrm>
            <a:off x="6588224" y="6361583"/>
            <a:ext cx="1636698" cy="4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4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0462"/>
          <a:stretch/>
        </p:blipFill>
        <p:spPr bwMode="auto">
          <a:xfrm>
            <a:off x="7092280" y="3933056"/>
            <a:ext cx="1250397" cy="174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48264" y="5805264"/>
            <a:ext cx="14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 </a:t>
            </a:r>
            <a:r>
              <a:rPr lang="de-DE" sz="1400" b="1" i="1" kern="500" dirty="0" err="1"/>
              <a:t>Claviceps</a:t>
            </a:r>
            <a:r>
              <a:rPr lang="de-DE" sz="1400" b="1" i="1" kern="500" dirty="0"/>
              <a:t> </a:t>
            </a:r>
            <a:r>
              <a:rPr lang="de-DE" sz="1400" b="1" i="1" dirty="0" err="1"/>
              <a:t>paspali</a:t>
            </a:r>
            <a:endParaRPr lang="de-DE" sz="1400" b="1" dirty="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255832"/>
              </p:ext>
            </p:extLst>
          </p:nvPr>
        </p:nvGraphicFramePr>
        <p:xfrm>
          <a:off x="676275" y="990600"/>
          <a:ext cx="7786688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3" name="CS ChemDraw Drawing" r:id="rId7" imgW="6235518" imgH="1299680" progId="ChemDraw.Document.6.0">
                  <p:embed/>
                </p:oleObj>
              </mc:Choice>
              <mc:Fallback>
                <p:oleObj name="CS ChemDraw Drawing" r:id="rId7" imgW="6235518" imgH="12996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990600"/>
                        <a:ext cx="7786688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652120" y="908720"/>
            <a:ext cx="3024336" cy="201622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à coins arrondis 18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9560" y="44624"/>
            <a:ext cx="609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Paspaline</a:t>
            </a:r>
            <a:r>
              <a:rPr lang="en-US" sz="3000" b="1" dirty="0"/>
              <a:t> Retrosynthesis</a:t>
            </a:r>
          </a:p>
        </p:txBody>
      </p:sp>
      <p:sp>
        <p:nvSpPr>
          <p:cNvPr id="21" name="Espace réservé du numéro de diapositive 50179"/>
          <p:cNvSpPr txBox="1">
            <a:spLocks/>
          </p:cNvSpPr>
          <p:nvPr/>
        </p:nvSpPr>
        <p:spPr>
          <a:xfrm>
            <a:off x="8172400" y="64953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pPr/>
              <a:t>24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3968F06-F844-4472-B6B4-AC39B1126F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9047" r="17396" b="16641"/>
          <a:stretch/>
        </p:blipFill>
        <p:spPr>
          <a:xfrm>
            <a:off x="467544" y="4752068"/>
            <a:ext cx="2668150" cy="146476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14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4175448" y="944580"/>
            <a:ext cx="4356992" cy="17281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7564" y="5702788"/>
            <a:ext cx="28803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i="1" dirty="0" err="1"/>
              <a:t>Pseudopterogorgia</a:t>
            </a:r>
            <a:r>
              <a:rPr lang="de-DE" sz="1400" b="1" i="1" dirty="0"/>
              <a:t> </a:t>
            </a:r>
            <a:r>
              <a:rPr lang="de-DE" sz="1400" b="1" i="1" dirty="0" err="1"/>
              <a:t>elisabethae</a:t>
            </a:r>
            <a:endParaRPr lang="de-DE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C:\Users\SOLENE\Desktop\Berkeley\Chemistry\Postdoc UCB\Projects\Ileabethoxazole\Pseudopterogorgia elisabethae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3618748"/>
            <a:ext cx="1564008" cy="208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1560" y="2852936"/>
            <a:ext cx="280831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1" dirty="0" err="1"/>
              <a:t>Benzoxazole</a:t>
            </a:r>
            <a:r>
              <a:rPr lang="de-DE" sz="1400" b="1" dirty="0"/>
              <a:t> derivative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1" dirty="0"/>
              <a:t>Anti-</a:t>
            </a:r>
            <a:r>
              <a:rPr lang="de-DE" sz="1400" b="1" dirty="0" err="1"/>
              <a:t>tuberculosis</a:t>
            </a:r>
            <a:r>
              <a:rPr lang="de-DE" sz="1400" b="1" dirty="0"/>
              <a:t> </a:t>
            </a:r>
            <a:r>
              <a:rPr lang="de-DE" sz="1400" b="1" dirty="0" err="1"/>
              <a:t>activity</a:t>
            </a:r>
            <a:endParaRPr lang="de-DE" sz="1400" b="1" dirty="0"/>
          </a:p>
        </p:txBody>
      </p:sp>
      <p:pic>
        <p:nvPicPr>
          <p:cNvPr id="5156" name="Picture 3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7177" r="5507" b="28447"/>
          <a:stretch/>
        </p:blipFill>
        <p:spPr bwMode="auto">
          <a:xfrm>
            <a:off x="6876256" y="6401926"/>
            <a:ext cx="1162472" cy="3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181649"/>
              </p:ext>
            </p:extLst>
          </p:nvPr>
        </p:nvGraphicFramePr>
        <p:xfrm>
          <a:off x="676275" y="974725"/>
          <a:ext cx="7786688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506" name="CS ChemDraw Drawing" r:id="rId6" imgW="6235896" imgH="1323937" progId="ChemDraw.Document.6.0">
                  <p:embed/>
                </p:oleObj>
              </mc:Choice>
              <mc:Fallback>
                <p:oleObj name="CS ChemDraw Drawing" r:id="rId6" imgW="6235896" imgH="132393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974725"/>
                        <a:ext cx="7786688" cy="165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39552" y="980728"/>
            <a:ext cx="3635896" cy="18002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363240" y="6366519"/>
            <a:ext cx="256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Confidential, unpublished results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9560" y="44624"/>
            <a:ext cx="609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Ileabethoxazole</a:t>
            </a:r>
            <a:r>
              <a:rPr lang="en-US" sz="3000" b="1" dirty="0"/>
              <a:t> Retrosynthesis</a:t>
            </a:r>
          </a:p>
        </p:txBody>
      </p:sp>
      <p:sp>
        <p:nvSpPr>
          <p:cNvPr id="21" name="Espace réservé du numéro de diapositive 50179"/>
          <p:cNvSpPr txBox="1">
            <a:spLocks/>
          </p:cNvSpPr>
          <p:nvPr/>
        </p:nvSpPr>
        <p:spPr>
          <a:xfrm>
            <a:off x="8172400" y="64953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pPr/>
              <a:t>25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747B957-A603-4BEB-A7A5-CA15DF2295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606376"/>
              </p:ext>
            </p:extLst>
          </p:nvPr>
        </p:nvGraphicFramePr>
        <p:xfrm>
          <a:off x="3555908" y="2825193"/>
          <a:ext cx="5286148" cy="3497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507" name="CS ChemDraw Drawing" r:id="rId8" imgW="4228918" imgH="2797648" progId="ChemDraw.Document.6.0">
                  <p:embed/>
                </p:oleObj>
              </mc:Choice>
              <mc:Fallback>
                <p:oleObj name="CS ChemDraw Drawing" r:id="rId8" imgW="4228918" imgH="27976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55908" y="2825193"/>
                        <a:ext cx="5286148" cy="3497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8049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Photos\Strasbourg\Labo Pale\Photo Labo 12-2014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87" y="-99392"/>
            <a:ext cx="3949008" cy="31220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14" b="7199"/>
          <a:stretch/>
        </p:blipFill>
        <p:spPr>
          <a:xfrm>
            <a:off x="3616022" y="3905790"/>
            <a:ext cx="5450613" cy="29795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80" y="81746"/>
            <a:ext cx="1484123" cy="68816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38" y="51960"/>
            <a:ext cx="945700" cy="12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27" y="-27809"/>
            <a:ext cx="1845842" cy="818210"/>
          </a:xfrm>
          <a:prstGeom prst="rect">
            <a:avLst/>
          </a:prstGeom>
        </p:spPr>
      </p:pic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27" y="1462899"/>
            <a:ext cx="3456383" cy="79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32" y="1102638"/>
            <a:ext cx="1608212" cy="71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SOLENE\Downloads\group_photo_edit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1" r="10682" b="5527"/>
          <a:stretch/>
        </p:blipFill>
        <p:spPr bwMode="auto">
          <a:xfrm>
            <a:off x="-80839" y="2364685"/>
            <a:ext cx="3974260" cy="4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56" y="2945344"/>
            <a:ext cx="2071242" cy="49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1" b="33019"/>
          <a:stretch/>
        </p:blipFill>
        <p:spPr bwMode="auto">
          <a:xfrm>
            <a:off x="5773267" y="2384985"/>
            <a:ext cx="1636698" cy="4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7177" r="5507" b="28447"/>
          <a:stretch/>
        </p:blipFill>
        <p:spPr bwMode="auto">
          <a:xfrm>
            <a:off x="7247002" y="3022621"/>
            <a:ext cx="1162472" cy="3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7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9047" r="17396" b="16641"/>
          <a:stretch/>
        </p:blipFill>
        <p:spPr>
          <a:xfrm>
            <a:off x="2839954" y="4797152"/>
            <a:ext cx="2668150" cy="1464763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07964"/>
              </p:ext>
            </p:extLst>
          </p:nvPr>
        </p:nvGraphicFramePr>
        <p:xfrm>
          <a:off x="519113" y="836712"/>
          <a:ext cx="7977187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704" name="CS ChemDraw Drawing" r:id="rId4" imgW="6136421" imgH="1340615" progId="ChemDraw.Document.6.0">
                  <p:embed/>
                </p:oleObj>
              </mc:Choice>
              <mc:Fallback>
                <p:oleObj name="CS ChemDraw Drawing" r:id="rId4" imgW="6136421" imgH="1340615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3" y="836712"/>
                        <a:ext cx="7977187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560" y="44624"/>
            <a:ext cx="609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Synthetic progresses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694645"/>
              </p:ext>
            </p:extLst>
          </p:nvPr>
        </p:nvGraphicFramePr>
        <p:xfrm>
          <a:off x="9525" y="2060848"/>
          <a:ext cx="8813800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705" name="CS ChemDraw Drawing" r:id="rId6" imgW="7054010" imgH="1781043" progId="ChemDraw.Document.6.0">
                  <p:embed/>
                </p:oleObj>
              </mc:Choice>
              <mc:Fallback>
                <p:oleObj name="CS ChemDraw Drawing" r:id="rId6" imgW="7054010" imgH="1781043" progId="ChemDraw.Document.6.0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2060848"/>
                        <a:ext cx="8813800" cy="222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171056"/>
              </p:ext>
            </p:extLst>
          </p:nvPr>
        </p:nvGraphicFramePr>
        <p:xfrm>
          <a:off x="195584" y="4293096"/>
          <a:ext cx="8624888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706" name="CS ChemDraw Drawing" r:id="rId8" imgW="6901583" imgH="1599868" progId="ChemDraw.Document.6.0">
                  <p:embed/>
                </p:oleObj>
              </mc:Choice>
              <mc:Fallback>
                <p:oleObj name="CS ChemDraw Drawing" r:id="rId8" imgW="6901583" imgH="1599868" progId="ChemDraw.Document.6.0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4" y="4293096"/>
                        <a:ext cx="8624888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27</a:t>
            </a:fld>
            <a:endParaRPr lang="fr-F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783428"/>
              </p:ext>
            </p:extLst>
          </p:nvPr>
        </p:nvGraphicFramePr>
        <p:xfrm>
          <a:off x="541338" y="1273175"/>
          <a:ext cx="8039100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00" name="CS ChemDraw Drawing" r:id="rId3" imgW="6434089" imgH="2104352" progId="ChemDraw.Document.6.0">
                  <p:embed/>
                </p:oleObj>
              </mc:Choice>
              <mc:Fallback>
                <p:oleObj name="CS ChemDraw Drawing" r:id="rId3" imgW="6434089" imgH="2104352" progId="ChemDraw.Document.6.0">
                  <p:embed/>
                  <p:pic>
                    <p:nvPicPr>
                      <p:cNvPr id="0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1273175"/>
                        <a:ext cx="8039100" cy="263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59857"/>
              </p:ext>
            </p:extLst>
          </p:nvPr>
        </p:nvGraphicFramePr>
        <p:xfrm>
          <a:off x="628650" y="3213100"/>
          <a:ext cx="7866063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01" name="CS ChemDraw Drawing" r:id="rId5" imgW="6292253" imgH="2108900" progId="ChemDraw.Document.6.0">
                  <p:embed/>
                </p:oleObj>
              </mc:Choice>
              <mc:Fallback>
                <p:oleObj name="CS ChemDraw Drawing" r:id="rId5" imgW="6292253" imgH="2108900" progId="ChemDraw.Document.6.0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213100"/>
                        <a:ext cx="7866063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560" y="44624"/>
            <a:ext cx="609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Synthetic progresses</a:t>
            </a:r>
          </a:p>
        </p:txBody>
      </p:sp>
      <p:sp>
        <p:nvSpPr>
          <p:cNvPr id="9" name="Espace réservé du numéro de diapositive 50179"/>
          <p:cNvSpPr>
            <a:spLocks noGrp="1"/>
          </p:cNvSpPr>
          <p:nvPr>
            <p:ph type="sldNum" sz="quarter" idx="11"/>
          </p:nvPr>
        </p:nvSpPr>
        <p:spPr>
          <a:xfrm>
            <a:off x="8172400" y="649530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28</a:t>
            </a:fld>
            <a:endParaRPr lang="fr-F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/>
          <p:cNvSpPr/>
          <p:nvPr/>
        </p:nvSpPr>
        <p:spPr>
          <a:xfrm>
            <a:off x="6281149" y="1716777"/>
            <a:ext cx="1807702" cy="1152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6565549" y="2090228"/>
            <a:ext cx="479639" cy="48658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>
            <a:off x="6948264" y="2508865"/>
            <a:ext cx="576064" cy="238671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à coins arrondis 41"/>
          <p:cNvSpPr/>
          <p:nvPr/>
        </p:nvSpPr>
        <p:spPr>
          <a:xfrm>
            <a:off x="35496" y="81007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560" y="25460"/>
            <a:ext cx="6744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Global </a:t>
            </a:r>
            <a:r>
              <a:rPr lang="fr-FR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Strategy</a:t>
            </a:r>
            <a:endParaRPr lang="fr-FR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415184" y="3028890"/>
            <a:ext cx="2179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Deactivated</a:t>
            </a:r>
            <a:r>
              <a:rPr lang="fr-FR" sz="2000" b="1" dirty="0"/>
              <a:t> amine</a:t>
            </a:r>
          </a:p>
        </p:txBody>
      </p:sp>
      <p:sp>
        <p:nvSpPr>
          <p:cNvPr id="26" name="Ellipse 25"/>
          <p:cNvSpPr/>
          <p:nvPr/>
        </p:nvSpPr>
        <p:spPr>
          <a:xfrm rot="1060308">
            <a:off x="7232051" y="1979976"/>
            <a:ext cx="622359" cy="268046"/>
          </a:xfrm>
          <a:prstGeom prst="ellipse">
            <a:avLst/>
          </a:prstGeom>
          <a:solidFill>
            <a:schemeClr val="bg2">
              <a:alpha val="7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93147" y="1340768"/>
            <a:ext cx="1391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Triple bond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9143" y="1116463"/>
            <a:ext cx="113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 </a:t>
            </a:r>
            <a:r>
              <a:rPr lang="fr-FR" sz="2000" b="1" dirty="0" err="1"/>
              <a:t>Strained</a:t>
            </a:r>
            <a:endParaRPr lang="fr-FR" sz="2000" b="1" dirty="0"/>
          </a:p>
          <a:p>
            <a:r>
              <a:rPr lang="fr-FR" sz="2000" b="1" dirty="0" err="1"/>
              <a:t>azacycle</a:t>
            </a:r>
            <a:endParaRPr lang="fr-FR" sz="2000" b="1" dirty="0"/>
          </a:p>
        </p:txBody>
      </p:sp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079427"/>
              </p:ext>
            </p:extLst>
          </p:nvPr>
        </p:nvGraphicFramePr>
        <p:xfrm>
          <a:off x="6384925" y="1844675"/>
          <a:ext cx="16017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37" name="CS ChemDraw Drawing" r:id="rId5" imgW="1282582" imgH="726593" progId="ChemDraw.Document.6.0">
                  <p:embed/>
                </p:oleObj>
              </mc:Choice>
              <mc:Fallback>
                <p:oleObj name="CS ChemDraw Drawing" r:id="rId5" imgW="1282582" imgH="72659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4925" y="1844675"/>
                        <a:ext cx="16017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182463" y="766181"/>
            <a:ext cx="2261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/>
              <a:t>Hydroamination</a:t>
            </a:r>
            <a:endParaRPr lang="en-US" sz="2000" b="1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255623" y="3543874"/>
            <a:ext cx="8424936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55623" y="3831906"/>
            <a:ext cx="3323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/>
              <a:t>Sulfonyl</a:t>
            </a:r>
            <a:r>
              <a:rPr lang="fr-FR" sz="2000" b="1" dirty="0"/>
              <a:t> </a:t>
            </a:r>
            <a:r>
              <a:rPr lang="fr-FR" sz="2000" b="1" dirty="0" err="1"/>
              <a:t>protecting</a:t>
            </a:r>
            <a:r>
              <a:rPr lang="fr-FR" sz="2000" b="1" dirty="0"/>
              <a:t> groups</a:t>
            </a:r>
            <a:endParaRPr lang="en-US" sz="2000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3712006" y="4671293"/>
            <a:ext cx="1512169" cy="1069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433386"/>
              </p:ext>
            </p:extLst>
          </p:nvPr>
        </p:nvGraphicFramePr>
        <p:xfrm>
          <a:off x="3973513" y="4672013"/>
          <a:ext cx="1173162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38" name="CS ChemDraw Drawing" r:id="rId7" imgW="936878" imgH="775108" progId="ChemDraw.Document.6.0">
                  <p:embed/>
                </p:oleObj>
              </mc:Choice>
              <mc:Fallback>
                <p:oleObj name="CS ChemDraw Drawing" r:id="rId7" imgW="936878" imgH="77510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4672013"/>
                        <a:ext cx="1173162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663294" y="5621178"/>
            <a:ext cx="2976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2000" b="1" dirty="0" err="1"/>
              <a:t>Easily</a:t>
            </a:r>
            <a:r>
              <a:rPr lang="fr-FR" sz="2000" b="1" dirty="0"/>
              <a:t> accessible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531561" y="4702048"/>
            <a:ext cx="3293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9"/>
              </a:buBlip>
            </a:pPr>
            <a:r>
              <a:rPr lang="fr-FR" sz="2000" b="1" dirty="0"/>
              <a:t>Hard to </a:t>
            </a:r>
            <a:r>
              <a:rPr lang="fr-FR" sz="2000" b="1" dirty="0" err="1"/>
              <a:t>deprotect</a:t>
            </a:r>
            <a:endParaRPr lang="fr-FR" sz="2000" b="1" dirty="0"/>
          </a:p>
        </p:txBody>
      </p:sp>
      <p:graphicFrame>
        <p:nvGraphicFramePr>
          <p:cNvPr id="31" name="Obje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342390"/>
              </p:ext>
            </p:extLst>
          </p:nvPr>
        </p:nvGraphicFramePr>
        <p:xfrm>
          <a:off x="1112184" y="4442781"/>
          <a:ext cx="1879743" cy="694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39" name="CS ChemDraw Drawing" r:id="rId10" imgW="2158943" imgH="793680" progId="ChemDraw.Document.6.0">
                  <p:embed/>
                </p:oleObj>
              </mc:Choice>
              <mc:Fallback>
                <p:oleObj name="CS ChemDraw Drawing" r:id="rId10" imgW="2158943" imgH="7936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184" y="4442781"/>
                        <a:ext cx="1879743" cy="694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e 32"/>
          <p:cNvGrpSpPr/>
          <p:nvPr/>
        </p:nvGrpSpPr>
        <p:grpSpPr>
          <a:xfrm>
            <a:off x="1623775" y="4543356"/>
            <a:ext cx="783704" cy="662748"/>
            <a:chOff x="1340024" y="1120970"/>
            <a:chExt cx="783704" cy="867870"/>
          </a:xfrm>
        </p:grpSpPr>
        <p:cxnSp>
          <p:nvCxnSpPr>
            <p:cNvPr id="34" name="Connecteur droit 33"/>
            <p:cNvCxnSpPr/>
            <p:nvPr/>
          </p:nvCxnSpPr>
          <p:spPr>
            <a:xfrm>
              <a:off x="1403648" y="1120970"/>
              <a:ext cx="720080" cy="86787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H="1">
              <a:off x="1340024" y="1124744"/>
              <a:ext cx="783704" cy="86409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5531561" y="5250236"/>
            <a:ext cx="2085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Blip>
                <a:blip r:embed="rId9"/>
              </a:buBlip>
            </a:pPr>
            <a:r>
              <a:rPr lang="fr-FR" sz="2000" b="1" dirty="0"/>
              <a:t>Total </a:t>
            </a:r>
            <a:r>
              <a:rPr lang="fr-FR" sz="2000" b="1" dirty="0" err="1"/>
              <a:t>synthesis</a:t>
            </a:r>
            <a:endParaRPr lang="fr-FR" sz="20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678137" y="5206104"/>
            <a:ext cx="2745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2000" b="1" dirty="0" err="1"/>
              <a:t>Nucleophilic</a:t>
            </a:r>
            <a:r>
              <a:rPr lang="fr-FR" sz="2000" b="1" dirty="0"/>
              <a:t> </a:t>
            </a:r>
            <a:r>
              <a:rPr lang="fr-FR" sz="2000" b="1" dirty="0" err="1"/>
              <a:t>enough</a:t>
            </a:r>
            <a:endParaRPr lang="en-US" sz="20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687671" y="4640539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2000" b="1" dirty="0"/>
              <a:t> </a:t>
            </a:r>
            <a:endParaRPr lang="en-US" sz="2000" b="1" dirty="0"/>
          </a:p>
        </p:txBody>
      </p:sp>
      <p:sp>
        <p:nvSpPr>
          <p:cNvPr id="43" name="Espace réservé du numéro de diapositive 50179"/>
          <p:cNvSpPr txBox="1">
            <a:spLocks/>
          </p:cNvSpPr>
          <p:nvPr/>
        </p:nvSpPr>
        <p:spPr>
          <a:xfrm>
            <a:off x="8141661" y="64953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pPr/>
              <a:t>3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39BCA7A7-69EE-455A-8E18-0F79A2D91E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651418"/>
              </p:ext>
            </p:extLst>
          </p:nvPr>
        </p:nvGraphicFramePr>
        <p:xfrm>
          <a:off x="548615" y="1647894"/>
          <a:ext cx="5568061" cy="142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40" name="CS ChemDraw Drawing" r:id="rId12" imgW="4454449" imgH="1139675" progId="ChemDraw.Document.6.0">
                  <p:embed/>
                </p:oleObj>
              </mc:Choice>
              <mc:Fallback>
                <p:oleObj name="CS ChemDraw Drawing" r:id="rId12" imgW="4454449" imgH="11396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8615" y="1647894"/>
                        <a:ext cx="5568061" cy="1424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723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9" grpId="0"/>
      <p:bldP spid="30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4455573" y="2513273"/>
            <a:ext cx="179780" cy="17978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03843"/>
              </p:ext>
            </p:extLst>
          </p:nvPr>
        </p:nvGraphicFramePr>
        <p:xfrm>
          <a:off x="1331640" y="2234250"/>
          <a:ext cx="1382435" cy="95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44" name="CS ChemDraw Drawing" r:id="rId4" imgW="1105948" imgH="767527" progId="ChemDraw.Document.6.0">
                  <p:embed/>
                </p:oleObj>
              </mc:Choice>
              <mc:Fallback>
                <p:oleObj name="CS ChemDraw Drawing" r:id="rId4" imgW="1105948" imgH="7675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2234250"/>
                        <a:ext cx="1382435" cy="959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07504" y="44624"/>
            <a:ext cx="732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Bicyclic</a:t>
            </a:r>
            <a:r>
              <a:rPr lang="fr-FR" sz="32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Ammonium </a:t>
            </a:r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</a:t>
            </a:r>
            <a:endParaRPr lang="fr-FR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1"/>
          </p:nvPr>
        </p:nvSpPr>
        <p:spPr>
          <a:xfrm>
            <a:off x="8143056" y="6516960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bg1"/>
                </a:solidFill>
              </a:rPr>
              <a:t>4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771800" y="2794694"/>
            <a:ext cx="6701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579630"/>
              </p:ext>
            </p:extLst>
          </p:nvPr>
        </p:nvGraphicFramePr>
        <p:xfrm>
          <a:off x="2882726" y="2177050"/>
          <a:ext cx="4175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45" name="CS ChemDraw Drawing" r:id="rId6" imgW="417189" imgH="417308" progId="ChemDraw.Document.6.0">
                  <p:embed/>
                </p:oleObj>
              </mc:Choice>
              <mc:Fallback>
                <p:oleObj name="CS ChemDraw Drawing" r:id="rId6" imgW="417189" imgH="41730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726" y="2177050"/>
                        <a:ext cx="417513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4576929" y="1656141"/>
            <a:ext cx="15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9900"/>
                </a:solidFill>
              </a:rPr>
              <a:t>Electrophilic</a:t>
            </a:r>
            <a:r>
              <a:rPr lang="fr-FR" b="1" dirty="0">
                <a:solidFill>
                  <a:srgbClr val="FF9900"/>
                </a:solidFill>
              </a:rPr>
              <a:t> C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239378" y="2727904"/>
            <a:ext cx="153394" cy="166184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CC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423535" y="2968286"/>
            <a:ext cx="153394" cy="1661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CC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3840659" y="2198688"/>
            <a:ext cx="1595437" cy="1063625"/>
            <a:chOff x="3990220" y="4192804"/>
            <a:chExt cx="1595437" cy="1063625"/>
          </a:xfrm>
        </p:grpSpPr>
        <p:graphicFrame>
          <p:nvGraphicFramePr>
            <p:cNvPr id="19" name="Obje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4135217"/>
                </p:ext>
              </p:extLst>
            </p:nvPr>
          </p:nvGraphicFramePr>
          <p:xfrm>
            <a:off x="5153609" y="4559715"/>
            <a:ext cx="290513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046" name="CS ChemDraw Drawing" r:id="rId8" imgW="211431" imgH="209980" progId="ChemDraw.Document.6.0">
                    <p:embed/>
                  </p:oleObj>
                </mc:Choice>
                <mc:Fallback>
                  <p:oleObj name="CS ChemDraw Drawing" r:id="rId8" imgW="211431" imgH="2099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3609" y="4559715"/>
                          <a:ext cx="290513" cy="287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6829672"/>
                </p:ext>
              </p:extLst>
            </p:nvPr>
          </p:nvGraphicFramePr>
          <p:xfrm>
            <a:off x="3990220" y="4192804"/>
            <a:ext cx="1595437" cy="1063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047" name="CS ChemDraw Drawing" r:id="rId10" imgW="1279934" imgH="850155" progId="ChemDraw.Document.6.0">
                    <p:embed/>
                  </p:oleObj>
                </mc:Choice>
                <mc:Fallback>
                  <p:oleObj name="CS ChemDraw Drawing" r:id="rId10" imgW="1279934" imgH="850155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0220" y="4192804"/>
                          <a:ext cx="1595437" cy="1063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338645"/>
              </p:ext>
            </p:extLst>
          </p:nvPr>
        </p:nvGraphicFramePr>
        <p:xfrm>
          <a:off x="4423535" y="3134470"/>
          <a:ext cx="26193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48" name="CS ChemDraw Drawing" r:id="rId12" imgW="208405" imgH="316487" progId="ChemDraw.Document.6.0">
                  <p:embed/>
                </p:oleObj>
              </mc:Choice>
              <mc:Fallback>
                <p:oleObj name="CS ChemDraw Drawing" r:id="rId12" imgW="208405" imgH="31648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3535" y="3134470"/>
                        <a:ext cx="261937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355937" y="3469773"/>
            <a:ext cx="152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Electrophilic</a:t>
            </a:r>
            <a:r>
              <a:rPr lang="fr-FR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endParaRPr lang="en-US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13430" y="1521417"/>
            <a:ext cx="15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Electrophilic</a:t>
            </a:r>
            <a:r>
              <a:rPr lang="fr-FR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endParaRPr lang="en-US" b="1" dirty="0"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730622"/>
              </p:ext>
            </p:extLst>
          </p:nvPr>
        </p:nvGraphicFramePr>
        <p:xfrm>
          <a:off x="3880018" y="1915104"/>
          <a:ext cx="36353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49" name="CS ChemDraw Drawing" r:id="rId14" imgW="363858" imgH="813390" progId="ChemDraw.Document.6.0">
                  <p:embed/>
                </p:oleObj>
              </mc:Choice>
              <mc:Fallback>
                <p:oleObj name="CS ChemDraw Drawing" r:id="rId14" imgW="363858" imgH="8133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80018" y="1915104"/>
                        <a:ext cx="363537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537777"/>
              </p:ext>
            </p:extLst>
          </p:nvPr>
        </p:nvGraphicFramePr>
        <p:xfrm>
          <a:off x="4383550" y="1975317"/>
          <a:ext cx="23336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50" name="CS ChemDraw Drawing" r:id="rId16" imgW="232990" imgH="561716" progId="ChemDraw.Document.6.0">
                  <p:embed/>
                </p:oleObj>
              </mc:Choice>
              <mc:Fallback>
                <p:oleObj name="CS ChemDraw Drawing" r:id="rId16" imgW="232990" imgH="5617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83550" y="1975317"/>
                        <a:ext cx="233363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899592" y="4581128"/>
            <a:ext cx="73207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: </a:t>
            </a:r>
            <a:r>
              <a:rPr lang="fr-FR" sz="26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fr-FR" sz="2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6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Nucleophilic</a:t>
            </a:r>
            <a:r>
              <a:rPr lang="fr-FR" sz="2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Addition</a:t>
            </a:r>
            <a:endParaRPr lang="fr-FR" sz="2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DFB34846-2470-41F3-A1F8-4D3163CC3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436709"/>
              </p:ext>
            </p:extLst>
          </p:nvPr>
        </p:nvGraphicFramePr>
        <p:xfrm>
          <a:off x="5851312" y="2512062"/>
          <a:ext cx="2369743" cy="565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51" name="CS ChemDraw Drawing" r:id="rId18" imgW="1895794" imgH="452212" progId="ChemDraw.Document.6.0">
                  <p:embed/>
                </p:oleObj>
              </mc:Choice>
              <mc:Fallback>
                <p:oleObj name="CS ChemDraw Drawing" r:id="rId18" imgW="1895794" imgH="4522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51312" y="2512062"/>
                        <a:ext cx="2369743" cy="565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40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 animBg="1"/>
      <p:bldP spid="17" grpId="0" animBg="1"/>
      <p:bldP spid="24" grpId="0"/>
      <p:bldP spid="26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à coins arrondis 40"/>
          <p:cNvSpPr/>
          <p:nvPr/>
        </p:nvSpPr>
        <p:spPr>
          <a:xfrm>
            <a:off x="2755918" y="5229200"/>
            <a:ext cx="2032106" cy="14548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960055"/>
              </p:ext>
            </p:extLst>
          </p:nvPr>
        </p:nvGraphicFramePr>
        <p:xfrm>
          <a:off x="2763838" y="4056063"/>
          <a:ext cx="18573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2" name="CS ChemDraw Drawing" r:id="rId3" imgW="1485314" imgH="604546" progId="ChemDraw.Document.6.0">
                  <p:embed/>
                </p:oleObj>
              </mc:Choice>
              <mc:Fallback>
                <p:oleObj name="CS ChemDraw Drawing" r:id="rId3" imgW="1485314" imgH="6045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3838" y="4056063"/>
                        <a:ext cx="1857375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515079"/>
              </p:ext>
            </p:extLst>
          </p:nvPr>
        </p:nvGraphicFramePr>
        <p:xfrm>
          <a:off x="2535238" y="2819400"/>
          <a:ext cx="18208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3" name="CS ChemDraw Drawing" r:id="rId5" imgW="1458081" imgH="604925" progId="ChemDraw.Document.6.0">
                  <p:embed/>
                </p:oleObj>
              </mc:Choice>
              <mc:Fallback>
                <p:oleObj name="CS ChemDraw Drawing" r:id="rId5" imgW="1458081" imgH="6049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5238" y="2819400"/>
                        <a:ext cx="1820862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244584"/>
              </p:ext>
            </p:extLst>
          </p:nvPr>
        </p:nvGraphicFramePr>
        <p:xfrm>
          <a:off x="179388" y="2828925"/>
          <a:ext cx="1760537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4" name="CS ChemDraw Drawing" r:id="rId7" imgW="1407776" imgH="606062" progId="ChemDraw.Document.6.0">
                  <p:embed/>
                </p:oleObj>
              </mc:Choice>
              <mc:Fallback>
                <p:oleObj name="CS ChemDraw Drawing" r:id="rId7" imgW="1407776" imgH="6060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9388" y="2828925"/>
                        <a:ext cx="1760537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3589563" y="4793128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81 %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326446" y="3555885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74 %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35167" y="3704783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74% - 84%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56371" y="2418403"/>
            <a:ext cx="128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00FF"/>
                </a:solidFill>
              </a:rPr>
              <a:t>Alcohols</a:t>
            </a:r>
            <a:endParaRPr lang="fr-FR" b="1" dirty="0">
              <a:solidFill>
                <a:srgbClr val="0000FF"/>
              </a:solidFill>
            </a:endParaRPr>
          </a:p>
        </p:txBody>
      </p:sp>
      <p:graphicFrame>
        <p:nvGraphicFramePr>
          <p:cNvPr id="32" name="Obje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346121"/>
              </p:ext>
            </p:extLst>
          </p:nvPr>
        </p:nvGraphicFramePr>
        <p:xfrm>
          <a:off x="55563" y="4062413"/>
          <a:ext cx="2722562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5" name="CS ChemDraw Drawing" r:id="rId9" imgW="2176920" imgH="763200" progId="ChemDraw.Document.6.0">
                  <p:embed/>
                </p:oleObj>
              </mc:Choice>
              <mc:Fallback>
                <p:oleObj name="CS ChemDraw Drawing" r:id="rId9" imgW="2176920" imgH="7632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4062413"/>
                        <a:ext cx="2722562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oneTexte 32"/>
          <p:cNvSpPr txBox="1"/>
          <p:nvPr/>
        </p:nvSpPr>
        <p:spPr>
          <a:xfrm>
            <a:off x="1966160" y="4849415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89 %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9560" y="44624"/>
            <a:ext cx="631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Towards</a:t>
            </a:r>
            <a:r>
              <a:rPr lang="fr-F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pyrrolin-4-ones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990706"/>
              </p:ext>
            </p:extLst>
          </p:nvPr>
        </p:nvGraphicFramePr>
        <p:xfrm>
          <a:off x="466725" y="5356225"/>
          <a:ext cx="2263775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6" name="CS ChemDraw Drawing" r:id="rId11" imgW="1811727" imgH="993427" progId="ChemDraw.Document.6.0">
                  <p:embed/>
                </p:oleObj>
              </mc:Choice>
              <mc:Fallback>
                <p:oleObj name="CS ChemDraw Drawing" r:id="rId11" imgW="1811727" imgH="99342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5356225"/>
                        <a:ext cx="2263775" cy="123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2130225" y="6165304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68 %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79512" y="522558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FF"/>
                </a:solidFill>
              </a:rPr>
              <a:t>Indoles</a:t>
            </a:r>
          </a:p>
        </p:txBody>
      </p:sp>
      <p:cxnSp>
        <p:nvCxnSpPr>
          <p:cNvPr id="40" name="Connecteur droit 39"/>
          <p:cNvCxnSpPr/>
          <p:nvPr/>
        </p:nvCxnSpPr>
        <p:spPr>
          <a:xfrm>
            <a:off x="595960" y="2420888"/>
            <a:ext cx="776556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123728" y="6445921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41 %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956885" y="522558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00FF"/>
                </a:solidFill>
              </a:rPr>
              <a:t>Phenol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675809"/>
              </p:ext>
            </p:extLst>
          </p:nvPr>
        </p:nvGraphicFramePr>
        <p:xfrm>
          <a:off x="2911475" y="5516563"/>
          <a:ext cx="1852613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7" name="CS ChemDraw Drawing" r:id="rId13" imgW="1482288" imgH="822486" progId="ChemDraw.Document.6.0">
                  <p:embed/>
                </p:oleObj>
              </mc:Choice>
              <mc:Fallback>
                <p:oleObj name="CS ChemDraw Drawing" r:id="rId13" imgW="1482288" imgH="8224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475" y="5516563"/>
                        <a:ext cx="1852613" cy="102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ZoneTexte 37"/>
          <p:cNvSpPr txBox="1"/>
          <p:nvPr/>
        </p:nvSpPr>
        <p:spPr>
          <a:xfrm>
            <a:off x="2866684" y="6292032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48 %</a:t>
            </a:r>
          </a:p>
        </p:txBody>
      </p:sp>
      <p:sp>
        <p:nvSpPr>
          <p:cNvPr id="39" name="Espace réservé du numéro de diapositive 50179"/>
          <p:cNvSpPr txBox="1">
            <a:spLocks/>
          </p:cNvSpPr>
          <p:nvPr/>
        </p:nvSpPr>
        <p:spPr>
          <a:xfrm>
            <a:off x="8268591" y="64953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pPr/>
              <a:t>5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7981" y="6165304"/>
            <a:ext cx="769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</a:rPr>
              <a:t>R = Me</a:t>
            </a:r>
          </a:p>
          <a:p>
            <a:r>
              <a:rPr lang="fr-FR" sz="1600" dirty="0">
                <a:solidFill>
                  <a:srgbClr val="0000FF"/>
                </a:solidFill>
              </a:rPr>
              <a:t>R = H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320" y="3689394"/>
            <a:ext cx="889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</a:rPr>
              <a:t>R = Alkyl</a:t>
            </a:r>
          </a:p>
        </p:txBody>
      </p:sp>
      <p:sp>
        <p:nvSpPr>
          <p:cNvPr id="43" name="Rectangle à coins arrondis 42"/>
          <p:cNvSpPr/>
          <p:nvPr/>
        </p:nvSpPr>
        <p:spPr>
          <a:xfrm>
            <a:off x="5058970" y="5157192"/>
            <a:ext cx="3569928" cy="13072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graphicFrame>
        <p:nvGraphicFramePr>
          <p:cNvPr id="44" name="Obje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975001"/>
              </p:ext>
            </p:extLst>
          </p:nvPr>
        </p:nvGraphicFramePr>
        <p:xfrm>
          <a:off x="5159375" y="5222875"/>
          <a:ext cx="3360738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8" name="CS ChemDraw Drawing" r:id="rId15" imgW="2688088" imgH="822486" progId="ChemDraw.Document.6.0">
                  <p:embed/>
                </p:oleObj>
              </mc:Choice>
              <mc:Fallback>
                <p:oleObj name="CS ChemDraw Drawing" r:id="rId15" imgW="2688088" imgH="8224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222875"/>
                        <a:ext cx="3360738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ZoneTexte 44"/>
          <p:cNvSpPr txBox="1"/>
          <p:nvPr/>
        </p:nvSpPr>
        <p:spPr>
          <a:xfrm>
            <a:off x="6010442" y="6145558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50 %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585912" y="6116709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49 %</a:t>
            </a:r>
          </a:p>
        </p:txBody>
      </p:sp>
      <p:graphicFrame>
        <p:nvGraphicFramePr>
          <p:cNvPr id="47" name="Obje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659096"/>
              </p:ext>
            </p:extLst>
          </p:nvPr>
        </p:nvGraphicFramePr>
        <p:xfrm>
          <a:off x="6899275" y="2781300"/>
          <a:ext cx="16176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9" name="CS ChemDraw Drawing" r:id="rId17" imgW="1295063" imgH="1037394" progId="ChemDraw.Document.6.0">
                  <p:embed/>
                </p:oleObj>
              </mc:Choice>
              <mc:Fallback>
                <p:oleObj name="CS ChemDraw Drawing" r:id="rId17" imgW="1295063" imgH="103739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2781300"/>
                        <a:ext cx="1617663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ZoneTexte 47"/>
          <p:cNvSpPr txBox="1"/>
          <p:nvPr/>
        </p:nvSpPr>
        <p:spPr>
          <a:xfrm>
            <a:off x="7795274" y="4069452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83 % </a:t>
            </a:r>
          </a:p>
        </p:txBody>
      </p:sp>
      <p:graphicFrame>
        <p:nvGraphicFramePr>
          <p:cNvPr id="49" name="Obje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550287"/>
              </p:ext>
            </p:extLst>
          </p:nvPr>
        </p:nvGraphicFramePr>
        <p:xfrm>
          <a:off x="4781550" y="2814638"/>
          <a:ext cx="24431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0" name="CS ChemDraw Drawing" r:id="rId19" imgW="1950538" imgH="603030" progId="ChemDraw.Document.6.0">
                  <p:embed/>
                </p:oleObj>
              </mc:Choice>
              <mc:Fallback>
                <p:oleObj name="CS ChemDraw Drawing" r:id="rId19" imgW="1950538" imgH="6030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550" y="2814638"/>
                        <a:ext cx="2443163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ZoneTexte 49"/>
          <p:cNvSpPr txBox="1"/>
          <p:nvPr/>
        </p:nvSpPr>
        <p:spPr>
          <a:xfrm>
            <a:off x="5583089" y="355182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73 % </a:t>
            </a:r>
          </a:p>
        </p:txBody>
      </p:sp>
      <p:graphicFrame>
        <p:nvGraphicFramePr>
          <p:cNvPr id="51" name="Obje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551625"/>
              </p:ext>
            </p:extLst>
          </p:nvPr>
        </p:nvGraphicFramePr>
        <p:xfrm>
          <a:off x="5126038" y="4141788"/>
          <a:ext cx="164465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1" name="CS ChemDraw Drawing" r:id="rId21" imgW="1316244" imgH="603030" progId="ChemDraw.Document.6.0">
                  <p:embed/>
                </p:oleObj>
              </mc:Choice>
              <mc:Fallback>
                <p:oleObj name="CS ChemDraw Drawing" r:id="rId21" imgW="1316244" imgH="6030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038" y="4141788"/>
                        <a:ext cx="1644650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ZoneTexte 51"/>
          <p:cNvSpPr txBox="1"/>
          <p:nvPr/>
        </p:nvSpPr>
        <p:spPr>
          <a:xfrm>
            <a:off x="5923066" y="486916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prstClr val="black"/>
                </a:solidFill>
              </a:rPr>
              <a:t>94 % 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9ACCF51D-325A-491B-9CCF-F11F924951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383592"/>
              </p:ext>
            </p:extLst>
          </p:nvPr>
        </p:nvGraphicFramePr>
        <p:xfrm>
          <a:off x="323528" y="844694"/>
          <a:ext cx="8280574" cy="1360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2" name="CS ChemDraw Drawing" r:id="rId23" imgW="6624459" imgH="1088136" progId="ChemDraw.Document.6.0">
                  <p:embed/>
                </p:oleObj>
              </mc:Choice>
              <mc:Fallback>
                <p:oleObj name="CS ChemDraw Drawing" r:id="rId23" imgW="6624459" imgH="10881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23528" y="844694"/>
                        <a:ext cx="8280574" cy="1360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30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0" grpId="0"/>
      <p:bldP spid="21" grpId="0"/>
      <p:bldP spid="24" grpId="0"/>
      <p:bldP spid="28" grpId="0"/>
      <p:bldP spid="33" grpId="0"/>
      <p:bldP spid="29" grpId="0"/>
      <p:bldP spid="31" grpId="0"/>
      <p:bldP spid="36" grpId="0"/>
      <p:bldP spid="34" grpId="0"/>
      <p:bldP spid="38" grpId="0"/>
      <p:bldP spid="6" grpId="0"/>
      <p:bldP spid="42" grpId="0"/>
      <p:bldP spid="43" grpId="0" animBg="1"/>
      <p:bldP spid="45" grpId="0"/>
      <p:bldP spid="46" grpId="0"/>
      <p:bldP spid="48" grpId="0"/>
      <p:bldP spid="50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3268830" y="3260626"/>
            <a:ext cx="153394" cy="166184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CC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3452987" y="3501008"/>
            <a:ext cx="153394" cy="1661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CC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2871104" y="2739984"/>
            <a:ext cx="1595437" cy="1062037"/>
            <a:chOff x="4084802" y="3624619"/>
            <a:chExt cx="1595437" cy="1062037"/>
          </a:xfrm>
        </p:grpSpPr>
        <p:graphicFrame>
          <p:nvGraphicFramePr>
            <p:cNvPr id="7" name="Obje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942874"/>
                </p:ext>
              </p:extLst>
            </p:nvPr>
          </p:nvGraphicFramePr>
          <p:xfrm>
            <a:off x="5251499" y="3971156"/>
            <a:ext cx="290513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964" name="CS ChemDraw Drawing" r:id="rId4" imgW="211431" imgH="209980" progId="ChemDraw.Document.6.0">
                    <p:embed/>
                  </p:oleObj>
                </mc:Choice>
                <mc:Fallback>
                  <p:oleObj name="CS ChemDraw Drawing" r:id="rId4" imgW="211431" imgH="209980" progId="ChemDraw.Document.6.0">
                    <p:embed/>
                    <p:pic>
                      <p:nvPicPr>
                        <p:cNvPr id="0" name="Obje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1499" y="3971156"/>
                          <a:ext cx="290513" cy="287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0110556"/>
                </p:ext>
              </p:extLst>
            </p:nvPr>
          </p:nvGraphicFramePr>
          <p:xfrm>
            <a:off x="4084802" y="3624619"/>
            <a:ext cx="1595437" cy="1062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965" name="CS ChemDraw Drawing" r:id="rId6" imgW="1279934" imgH="850155" progId="ChemDraw.Document.6.0">
                    <p:embed/>
                  </p:oleObj>
                </mc:Choice>
                <mc:Fallback>
                  <p:oleObj name="CS ChemDraw Drawing" r:id="rId6" imgW="1279934" imgH="850155" progId="ChemDraw.Document.6.0">
                    <p:embed/>
                    <p:pic>
                      <p:nvPicPr>
                        <p:cNvPr id="0" name="Obje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4802" y="3624619"/>
                          <a:ext cx="1595437" cy="1062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11963"/>
              </p:ext>
            </p:extLst>
          </p:nvPr>
        </p:nvGraphicFramePr>
        <p:xfrm>
          <a:off x="539552" y="2766120"/>
          <a:ext cx="1385887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66" name="CS ChemDraw Drawing" r:id="rId8" imgW="1105948" imgH="767527" progId="ChemDraw.Document.6.0">
                  <p:embed/>
                </p:oleObj>
              </mc:Choice>
              <mc:Fallback>
                <p:oleObj name="CS ChemDraw Drawing" r:id="rId8" imgW="1105948" imgH="7675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9552" y="2766120"/>
                        <a:ext cx="1385887" cy="950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07504" y="44624"/>
            <a:ext cx="732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Azabicycles</a:t>
            </a:r>
            <a:r>
              <a:rPr lang="fr-FR" sz="32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</a:t>
            </a:r>
            <a:endParaRPr lang="fr-FR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1"/>
          </p:nvPr>
        </p:nvSpPr>
        <p:spPr>
          <a:xfrm>
            <a:off x="8143056" y="6516960"/>
            <a:ext cx="533400" cy="152400"/>
          </a:xfrm>
        </p:spPr>
        <p:txBody>
          <a:bodyPr/>
          <a:lstStyle/>
          <a:p>
            <a:r>
              <a:rPr lang="fr-FR" sz="1600" b="1" dirty="0">
                <a:solidFill>
                  <a:schemeClr val="bg1"/>
                </a:solidFill>
              </a:rPr>
              <a:t>6</a:t>
            </a: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653611"/>
              </p:ext>
            </p:extLst>
          </p:nvPr>
        </p:nvGraphicFramePr>
        <p:xfrm>
          <a:off x="7308850" y="3949700"/>
          <a:ext cx="1179513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67" name="CS ChemDraw Drawing" r:id="rId10" imgW="945956" imgH="793680" progId="ChemDraw.Document.6.0">
                  <p:embed/>
                </p:oleObj>
              </mc:Choice>
              <mc:Fallback>
                <p:oleObj name="CS ChemDraw Drawing" r:id="rId10" imgW="945956" imgH="7936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3949700"/>
                        <a:ext cx="1179513" cy="99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7308304" y="5270840"/>
            <a:ext cx="13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Azabicycle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</a:rPr>
              <a:t>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979712" y="3270151"/>
            <a:ext cx="6701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506366"/>
              </p:ext>
            </p:extLst>
          </p:nvPr>
        </p:nvGraphicFramePr>
        <p:xfrm>
          <a:off x="2090638" y="2708920"/>
          <a:ext cx="4175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68" name="CS ChemDraw Drawing" r:id="rId12" imgW="417189" imgH="417308" progId="ChemDraw.Document.6.0">
                  <p:embed/>
                </p:oleObj>
              </mc:Choice>
              <mc:Fallback>
                <p:oleObj name="CS ChemDraw Drawing" r:id="rId12" imgW="417189" imgH="417308" progId="ChemDraw.Document.6.0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638" y="2708920"/>
                        <a:ext cx="417513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61571"/>
              </p:ext>
            </p:extLst>
          </p:nvPr>
        </p:nvGraphicFramePr>
        <p:xfrm>
          <a:off x="3452987" y="3667192"/>
          <a:ext cx="26193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69" name="CS ChemDraw Drawing" r:id="rId14" imgW="208405" imgH="316487" progId="ChemDraw.Document.6.0">
                  <p:embed/>
                </p:oleObj>
              </mc:Choice>
              <mc:Fallback>
                <p:oleObj name="CS ChemDraw Drawing" r:id="rId14" imgW="208405" imgH="316487" progId="ChemDraw.Document.6.0">
                  <p:embed/>
                  <p:pic>
                    <p:nvPicPr>
                      <p:cNvPr id="0" name="Obje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987" y="3667192"/>
                        <a:ext cx="261937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2385389" y="4002495"/>
            <a:ext cx="152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Electrophilic</a:t>
            </a:r>
            <a:r>
              <a:rPr lang="fr-FR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endParaRPr lang="en-US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22601"/>
              </p:ext>
            </p:extLst>
          </p:nvPr>
        </p:nvGraphicFramePr>
        <p:xfrm>
          <a:off x="6084168" y="3883404"/>
          <a:ext cx="54133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70" name="CS ChemDraw Drawing" r:id="rId16" imgW="478084" imgH="478331" progId="ChemDraw.Document.6.0">
                  <p:embed/>
                </p:oleObj>
              </mc:Choice>
              <mc:Fallback>
                <p:oleObj name="CS ChemDraw Drawing" r:id="rId16" imgW="478084" imgH="478331" progId="ChemDraw.Document.6.0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3883404"/>
                        <a:ext cx="541337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oneTexte 32"/>
          <p:cNvSpPr txBox="1"/>
          <p:nvPr/>
        </p:nvSpPr>
        <p:spPr>
          <a:xfrm>
            <a:off x="2035976" y="5363174"/>
            <a:ext cx="3100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fr-FR" sz="2400" b="1" dirty="0">
                <a:solidFill>
                  <a:schemeClr val="bg1"/>
                </a:solidFill>
              </a:rPr>
              <a:t>-</a:t>
            </a:r>
            <a:r>
              <a:rPr lang="fr-FR" sz="2400" b="1" dirty="0" err="1">
                <a:solidFill>
                  <a:schemeClr val="bg1"/>
                </a:solidFill>
              </a:rPr>
              <a:t>selective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nucleophile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067970"/>
              </p:ext>
            </p:extLst>
          </p:nvPr>
        </p:nvGraphicFramePr>
        <p:xfrm>
          <a:off x="3067695" y="2636912"/>
          <a:ext cx="2952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71" name="CS ChemDraw Drawing" r:id="rId18" imgW="232612" imgH="561716" progId="ChemDraw.Document.6.0">
                  <p:embed/>
                </p:oleObj>
              </mc:Choice>
              <mc:Fallback>
                <p:oleObj name="CS ChemDraw Drawing" r:id="rId18" imgW="232612" imgH="561716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695" y="2636912"/>
                        <a:ext cx="295275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2680578" y="2276872"/>
            <a:ext cx="15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Electrophilic</a:t>
            </a:r>
            <a:r>
              <a:rPr lang="fr-FR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endParaRPr lang="en-US" b="1" dirty="0"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203784"/>
              </p:ext>
            </p:extLst>
          </p:nvPr>
        </p:nvGraphicFramePr>
        <p:xfrm>
          <a:off x="7101086" y="1628800"/>
          <a:ext cx="150336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72" name="CS ChemDraw Drawing" r:id="rId20" imgW="1202018" imgH="819454" progId="ChemDraw.Document.6.0">
                  <p:embed/>
                </p:oleObj>
              </mc:Choice>
              <mc:Fallback>
                <p:oleObj name="CS ChemDraw Drawing" r:id="rId20" imgW="1202018" imgH="819454" progId="ChemDraw.Document.6.0">
                  <p:embed/>
                  <p:pic>
                    <p:nvPicPr>
                      <p:cNvPr id="0" name="Obje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086" y="1628800"/>
                        <a:ext cx="150336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233569"/>
              </p:ext>
            </p:extLst>
          </p:nvPr>
        </p:nvGraphicFramePr>
        <p:xfrm>
          <a:off x="5796136" y="1484784"/>
          <a:ext cx="5413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73" name="CS ChemDraw Drawing" r:id="rId22" imgW="478084" imgH="478331" progId="ChemDraw.Document.6.0">
                  <p:embed/>
                </p:oleObj>
              </mc:Choice>
              <mc:Fallback>
                <p:oleObj name="CS ChemDraw Drawing" r:id="rId22" imgW="478084" imgH="478331" progId="ChemDraw.Document.6.0">
                  <p:embed/>
                  <p:pic>
                    <p:nvPicPr>
                      <p:cNvPr id="0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484784"/>
                        <a:ext cx="5413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016740" y="1052736"/>
            <a:ext cx="3118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dirty="0">
                <a:solidFill>
                  <a:srgbClr val="FF66CC"/>
                </a:solidFill>
              </a:rPr>
              <a:t>C</a:t>
            </a:r>
            <a:r>
              <a:rPr lang="fr-FR" sz="2400" b="1" dirty="0">
                <a:solidFill>
                  <a:schemeClr val="bg1"/>
                </a:solidFill>
              </a:rPr>
              <a:t>-</a:t>
            </a:r>
            <a:r>
              <a:rPr lang="fr-FR" sz="2400" b="1" dirty="0" err="1">
                <a:solidFill>
                  <a:schemeClr val="bg1"/>
                </a:solidFill>
              </a:rPr>
              <a:t>selective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nucleophile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026196" y="1098902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CC"/>
                </a:solidFill>
              </a:rPr>
              <a:t>Pyrrolin-4-ones</a:t>
            </a:r>
          </a:p>
        </p:txBody>
      </p:sp>
      <p:cxnSp>
        <p:nvCxnSpPr>
          <p:cNvPr id="52" name="Connecteur droit 51"/>
          <p:cNvCxnSpPr/>
          <p:nvPr/>
        </p:nvCxnSpPr>
        <p:spPr>
          <a:xfrm>
            <a:off x="4608069" y="3292507"/>
            <a:ext cx="7693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5868144" y="4481219"/>
            <a:ext cx="1296438" cy="606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5869335" y="2117237"/>
            <a:ext cx="1294179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V="1">
            <a:off x="5377736" y="2117237"/>
            <a:ext cx="491599" cy="11822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5385680" y="3284984"/>
            <a:ext cx="482464" cy="11968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6632013" y="3910162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300192" y="1556792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66CC"/>
                </a:solidFill>
              </a:rPr>
              <a:t>= ROH</a:t>
            </a:r>
          </a:p>
          <a:p>
            <a:r>
              <a:rPr lang="en-US" sz="1600" b="1" dirty="0">
                <a:solidFill>
                  <a:srgbClr val="FF66CC"/>
                </a:solidFill>
              </a:rPr>
              <a:t>    Indoles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948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32" grpId="0"/>
      <p:bldP spid="33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à coins arrondis 21"/>
          <p:cNvSpPr/>
          <p:nvPr/>
        </p:nvSpPr>
        <p:spPr>
          <a:xfrm>
            <a:off x="2488568" y="3132654"/>
            <a:ext cx="4248472" cy="10081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9560" y="44624"/>
            <a:ext cx="631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fr-F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fr-FR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selective</a:t>
            </a:r>
            <a:r>
              <a:rPr lang="fr-FR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nucleophile</a:t>
            </a:r>
            <a:endParaRPr lang="fr-FR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1475656" y="1260029"/>
            <a:ext cx="1296144" cy="8640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268654"/>
              </p:ext>
            </p:extLst>
          </p:nvPr>
        </p:nvGraphicFramePr>
        <p:xfrm>
          <a:off x="1617663" y="1397000"/>
          <a:ext cx="101441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39" name="CS ChemDraw Drawing" r:id="rId4" imgW="809036" imgH="471887" progId="ChemDraw.Document.6.0">
                  <p:embed/>
                </p:oleObj>
              </mc:Choice>
              <mc:Fallback>
                <p:oleObj name="CS ChemDraw Drawing" r:id="rId4" imgW="809036" imgH="471887" progId="ChemDraw.Document.6.0">
                  <p:embed/>
                  <p:pic>
                    <p:nvPicPr>
                      <p:cNvPr id="0" name="Obje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663" y="1397000"/>
                        <a:ext cx="1014412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ZoneTexte 40"/>
          <p:cNvSpPr txBox="1"/>
          <p:nvPr/>
        </p:nvSpPr>
        <p:spPr>
          <a:xfrm>
            <a:off x="6857615" y="1338109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rgbClr val="00B050"/>
                </a:solidFill>
              </a:rPr>
              <a:t> </a:t>
            </a:r>
            <a:endParaRPr lang="en-US" sz="4000" dirty="0">
              <a:solidFill>
                <a:srgbClr val="00B050"/>
              </a:solidFill>
            </a:endParaRPr>
          </a:p>
        </p:txBody>
      </p:sp>
      <p:graphicFrame>
        <p:nvGraphicFramePr>
          <p:cNvPr id="32" name="Obje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441268"/>
              </p:ext>
            </p:extLst>
          </p:nvPr>
        </p:nvGraphicFramePr>
        <p:xfrm>
          <a:off x="4461907" y="3160253"/>
          <a:ext cx="256279" cy="25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0" name="CS ChemDraw Drawing" r:id="rId6" imgW="258710" imgH="258875" progId="ChemDraw.Document.6.0">
                  <p:embed/>
                </p:oleObj>
              </mc:Choice>
              <mc:Fallback>
                <p:oleObj name="CS ChemDraw Drawing" r:id="rId6" imgW="258710" imgH="25887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1907" y="3160253"/>
                        <a:ext cx="256279" cy="255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7694176" y="4492433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70 %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064672" y="5927779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83 %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085196" y="4631809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65 %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569467" y="5816711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89 %</a:t>
            </a:r>
          </a:p>
        </p:txBody>
      </p:sp>
      <p:graphicFrame>
        <p:nvGraphicFramePr>
          <p:cNvPr id="43" name="Obje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44939"/>
              </p:ext>
            </p:extLst>
          </p:nvPr>
        </p:nvGraphicFramePr>
        <p:xfrm>
          <a:off x="7602538" y="3506788"/>
          <a:ext cx="725487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1" name="CS ChemDraw Drawing" r:id="rId8" imgW="581719" imgH="795196" progId="ChemDraw.Document.6.0">
                  <p:embed/>
                </p:oleObj>
              </mc:Choice>
              <mc:Fallback>
                <p:oleObj name="CS ChemDraw Drawing" r:id="rId8" imgW="581719" imgH="79519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02538" y="3506788"/>
                        <a:ext cx="725487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30191"/>
              </p:ext>
            </p:extLst>
          </p:nvPr>
        </p:nvGraphicFramePr>
        <p:xfrm>
          <a:off x="1477963" y="4854575"/>
          <a:ext cx="7239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2" name="CS ChemDraw Drawing" r:id="rId10" imgW="578694" imgH="821349" progId="ChemDraw.Document.6.0">
                  <p:embed/>
                </p:oleObj>
              </mc:Choice>
              <mc:Fallback>
                <p:oleObj name="CS ChemDraw Drawing" r:id="rId10" imgW="578694" imgH="8213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7963" y="4854575"/>
                        <a:ext cx="723900" cy="102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838494"/>
              </p:ext>
            </p:extLst>
          </p:nvPr>
        </p:nvGraphicFramePr>
        <p:xfrm>
          <a:off x="6918325" y="4916488"/>
          <a:ext cx="1557338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3" name="CS ChemDraw Drawing" r:id="rId12" imgW="1244380" imgH="789132" progId="ChemDraw.Document.6.0">
                  <p:embed/>
                </p:oleObj>
              </mc:Choice>
              <mc:Fallback>
                <p:oleObj name="CS ChemDraw Drawing" r:id="rId12" imgW="1244380" imgH="7891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18325" y="4916488"/>
                        <a:ext cx="1557338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623108"/>
              </p:ext>
            </p:extLst>
          </p:nvPr>
        </p:nvGraphicFramePr>
        <p:xfrm>
          <a:off x="449263" y="3559175"/>
          <a:ext cx="1271587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4" name="CS ChemDraw Drawing" r:id="rId14" imgW="1015929" imgH="888058" progId="ChemDraw.Document.6.0">
                  <p:embed/>
                </p:oleObj>
              </mc:Choice>
              <mc:Fallback>
                <p:oleObj name="CS ChemDraw Drawing" r:id="rId14" imgW="1015929" imgH="8880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9263" y="3559175"/>
                        <a:ext cx="1271587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ZoneTexte 46"/>
          <p:cNvSpPr txBox="1"/>
          <p:nvPr/>
        </p:nvSpPr>
        <p:spPr>
          <a:xfrm>
            <a:off x="5099696" y="5492276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71 %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099696" y="5101528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63 %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5099696" y="4705205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81 %</a:t>
            </a:r>
          </a:p>
        </p:txBody>
      </p:sp>
      <p:graphicFrame>
        <p:nvGraphicFramePr>
          <p:cNvPr id="50" name="Obje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106677"/>
              </p:ext>
            </p:extLst>
          </p:nvPr>
        </p:nvGraphicFramePr>
        <p:xfrm>
          <a:off x="5710907" y="4722813"/>
          <a:ext cx="9493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5" name="CS ChemDraw Drawing" r:id="rId16" imgW="758732" imgH="822486" progId="ChemDraw.Document.6.0">
                  <p:embed/>
                </p:oleObj>
              </mc:Choice>
              <mc:Fallback>
                <p:oleObj name="CS ChemDraw Drawing" r:id="rId16" imgW="758732" imgH="822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10907" y="4722813"/>
                        <a:ext cx="949325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098350"/>
              </p:ext>
            </p:extLst>
          </p:nvPr>
        </p:nvGraphicFramePr>
        <p:xfrm>
          <a:off x="2456532" y="4519613"/>
          <a:ext cx="2401888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6" name="CS ChemDraw Drawing" r:id="rId18" imgW="1922927" imgH="371445" progId="ChemDraw.Document.6.0">
                  <p:embed/>
                </p:oleObj>
              </mc:Choice>
              <mc:Fallback>
                <p:oleObj name="CS ChemDraw Drawing" r:id="rId18" imgW="1922927" imgH="37144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532" y="4519613"/>
                        <a:ext cx="2401888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588389"/>
              </p:ext>
            </p:extLst>
          </p:nvPr>
        </p:nvGraphicFramePr>
        <p:xfrm>
          <a:off x="3282032" y="5010150"/>
          <a:ext cx="16891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7" name="CS ChemDraw Drawing" r:id="rId20" imgW="1351420" imgH="371445" progId="ChemDraw.Document.6.0">
                  <p:embed/>
                </p:oleObj>
              </mc:Choice>
              <mc:Fallback>
                <p:oleObj name="CS ChemDraw Drawing" r:id="rId20" imgW="1351420" imgH="37144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032" y="5010150"/>
                        <a:ext cx="16891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04364"/>
              </p:ext>
            </p:extLst>
          </p:nvPr>
        </p:nvGraphicFramePr>
        <p:xfrm>
          <a:off x="3277270" y="5516563"/>
          <a:ext cx="165258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8" name="CS ChemDraw Drawing" r:id="rId22" imgW="1322296" imgH="371445" progId="ChemDraw.Document.6.0">
                  <p:embed/>
                </p:oleObj>
              </mc:Choice>
              <mc:Fallback>
                <p:oleObj name="CS ChemDraw Drawing" r:id="rId22" imgW="1322296" imgH="37144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7270" y="5516563"/>
                        <a:ext cx="1652587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Connecteur droit avec flèche 53"/>
          <p:cNvCxnSpPr/>
          <p:nvPr/>
        </p:nvCxnSpPr>
        <p:spPr>
          <a:xfrm>
            <a:off x="3264597" y="169205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374103"/>
              </p:ext>
            </p:extLst>
          </p:nvPr>
        </p:nvGraphicFramePr>
        <p:xfrm>
          <a:off x="4324350" y="1196975"/>
          <a:ext cx="22971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9" name="CS ChemDraw Drawing" r:id="rId24" imgW="1840473" imgH="793680" progId="ChemDraw.Document.6.0">
                  <p:embed/>
                </p:oleObj>
              </mc:Choice>
              <mc:Fallback>
                <p:oleObj name="CS ChemDraw Drawing" r:id="rId24" imgW="1840473" imgH="793680" progId="ChemDraw.Document.6.0">
                  <p:embed/>
                  <p:pic>
                    <p:nvPicPr>
                      <p:cNvPr id="0" name="Obje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1196975"/>
                        <a:ext cx="229711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onnecteur droit 12"/>
          <p:cNvCxnSpPr/>
          <p:nvPr/>
        </p:nvCxnSpPr>
        <p:spPr>
          <a:xfrm>
            <a:off x="622862" y="2636912"/>
            <a:ext cx="776556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37215" y="2708920"/>
            <a:ext cx="2558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/>
              <a:t>Optimal conditions</a:t>
            </a:r>
          </a:p>
        </p:txBody>
      </p:sp>
      <p:sp>
        <p:nvSpPr>
          <p:cNvPr id="34" name="Espace réservé du numéro de diapositive 50179"/>
          <p:cNvSpPr txBox="1">
            <a:spLocks/>
          </p:cNvSpPr>
          <p:nvPr/>
        </p:nvSpPr>
        <p:spPr>
          <a:xfrm>
            <a:off x="8141661" y="64953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pPr/>
              <a:t>7</a:t>
            </a:fld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57020" y="107340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i="1" dirty="0" err="1"/>
              <a:t>With</a:t>
            </a:r>
            <a:r>
              <a:rPr lang="fr-FR" i="1" dirty="0"/>
              <a:t> Boris Gaillard</a:t>
            </a:r>
          </a:p>
          <a:p>
            <a:pPr algn="r"/>
            <a:r>
              <a:rPr lang="fr-FR" i="1" dirty="0"/>
              <a:t>&amp; Arno </a:t>
            </a:r>
            <a:r>
              <a:rPr lang="fr-FR" i="1" dirty="0" err="1"/>
              <a:t>Lalaut</a:t>
            </a:r>
            <a:endParaRPr lang="en-US" i="1" dirty="0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0FBE04C0-AEA9-46D0-A661-D44FB13A2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457251"/>
              </p:ext>
            </p:extLst>
          </p:nvPr>
        </p:nvGraphicFramePr>
        <p:xfrm>
          <a:off x="2711367" y="3154110"/>
          <a:ext cx="3818843" cy="997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50" name="CS ChemDraw Drawing" r:id="rId26" imgW="3055074" imgH="798022" progId="ChemDraw.Document.6.0">
                  <p:embed/>
                </p:oleObj>
              </mc:Choice>
              <mc:Fallback>
                <p:oleObj name="CS ChemDraw Drawing" r:id="rId26" imgW="3055074" imgH="7980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711367" y="3154110"/>
                        <a:ext cx="3818843" cy="997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3022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9" grpId="0"/>
      <p:bldP spid="42" grpId="0"/>
      <p:bldP spid="47" grpId="0"/>
      <p:bldP spid="48" grpId="0"/>
      <p:bldP spid="4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582603"/>
              </p:ext>
            </p:extLst>
          </p:nvPr>
        </p:nvGraphicFramePr>
        <p:xfrm>
          <a:off x="598488" y="2757488"/>
          <a:ext cx="1374775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3" name="CS ChemDraw Drawing" r:id="rId4" imgW="1096870" imgH="683763" progId="ChemDraw.Document.6.0">
                  <p:embed/>
                </p:oleObj>
              </mc:Choice>
              <mc:Fallback>
                <p:oleObj name="CS ChemDraw Drawing" r:id="rId4" imgW="1096870" imgH="68376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8488" y="2757488"/>
                        <a:ext cx="1374775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07504" y="44624"/>
            <a:ext cx="732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r>
              <a:rPr lang="fr-FR" sz="32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nucleophile</a:t>
            </a:r>
            <a:r>
              <a:rPr lang="fr-FR" sz="32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1"/>
          </p:nvPr>
        </p:nvSpPr>
        <p:spPr>
          <a:xfrm>
            <a:off x="8126821" y="6444371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bg1"/>
                </a:solidFill>
              </a:rPr>
              <a:t>8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156093"/>
              </p:ext>
            </p:extLst>
          </p:nvPr>
        </p:nvGraphicFramePr>
        <p:xfrm>
          <a:off x="5116513" y="1516063"/>
          <a:ext cx="2901950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4" name="CS ChemDraw Drawing" r:id="rId6" imgW="2328391" imgH="793680" progId="ChemDraw.Document.6.0">
                  <p:embed/>
                </p:oleObj>
              </mc:Choice>
              <mc:Fallback>
                <p:oleObj name="CS ChemDraw Drawing" r:id="rId6" imgW="2328391" imgH="7936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513" y="1516063"/>
                        <a:ext cx="2901950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5386067" y="2533371"/>
            <a:ext cx="13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Azabicycle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</a:rPr>
              <a:t>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095836" y="2032534"/>
            <a:ext cx="1466670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969680"/>
              </p:ext>
            </p:extLst>
          </p:nvPr>
        </p:nvGraphicFramePr>
        <p:xfrm>
          <a:off x="3645217" y="1499320"/>
          <a:ext cx="4175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5" name="CS ChemDraw Drawing" r:id="rId8" imgW="417189" imgH="417308" progId="ChemDraw.Document.6.0">
                  <p:embed/>
                </p:oleObj>
              </mc:Choice>
              <mc:Fallback>
                <p:oleObj name="CS ChemDraw Drawing" r:id="rId8" imgW="417189" imgH="41730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5217" y="1499320"/>
                        <a:ext cx="417513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062055"/>
              </p:ext>
            </p:extLst>
          </p:nvPr>
        </p:nvGraphicFramePr>
        <p:xfrm>
          <a:off x="3131840" y="2142507"/>
          <a:ext cx="810384" cy="798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6" name="CS ChemDraw Drawing" r:id="rId10" imgW="766296" imgH="752745" progId="ChemDraw.Document.6.0">
                  <p:embed/>
                </p:oleObj>
              </mc:Choice>
              <mc:Fallback>
                <p:oleObj name="CS ChemDraw Drawing" r:id="rId10" imgW="766296" imgH="75274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142507"/>
                        <a:ext cx="810384" cy="798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Connecteur droit avec flèche 26"/>
          <p:cNvCxnSpPr/>
          <p:nvPr/>
        </p:nvCxnSpPr>
        <p:spPr>
          <a:xfrm flipV="1">
            <a:off x="3114111" y="4423200"/>
            <a:ext cx="1567703" cy="264"/>
          </a:xfrm>
          <a:prstGeom prst="straightConnector1">
            <a:avLst/>
          </a:prstGeom>
          <a:ln w="15875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1" name="Obje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592824"/>
              </p:ext>
            </p:extLst>
          </p:nvPr>
        </p:nvGraphicFramePr>
        <p:xfrm>
          <a:off x="3645217" y="3875584"/>
          <a:ext cx="4175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7" name="CS ChemDraw Drawing" r:id="rId12" imgW="417189" imgH="417308" progId="ChemDraw.Document.6.0">
                  <p:embed/>
                </p:oleObj>
              </mc:Choice>
              <mc:Fallback>
                <p:oleObj name="CS ChemDraw Drawing" r:id="rId12" imgW="417189" imgH="417308" progId="ChemDraw.Document.6.0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5217" y="3875584"/>
                        <a:ext cx="417513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185882"/>
              </p:ext>
            </p:extLst>
          </p:nvPr>
        </p:nvGraphicFramePr>
        <p:xfrm>
          <a:off x="3483930" y="4591446"/>
          <a:ext cx="740087" cy="637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8" name="CS ChemDraw Drawing" r:id="rId14" imgW="759866" imgH="653441" progId="ChemDraw.Document.6.0">
                  <p:embed/>
                </p:oleObj>
              </mc:Choice>
              <mc:Fallback>
                <p:oleObj name="CS ChemDraw Drawing" r:id="rId14" imgW="759866" imgH="653441" progId="ChemDraw.Document.6.0">
                  <p:embed/>
                  <p:pic>
                    <p:nvPicPr>
                      <p:cNvPr id="0" name="Obje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3930" y="4591446"/>
                        <a:ext cx="740087" cy="637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465833"/>
              </p:ext>
            </p:extLst>
          </p:nvPr>
        </p:nvGraphicFramePr>
        <p:xfrm>
          <a:off x="4816475" y="3871913"/>
          <a:ext cx="3529013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19" name="CS ChemDraw Drawing" r:id="rId16" imgW="2849593" imgH="1019201" progId="ChemDraw.Document.6.0">
                  <p:embed/>
                </p:oleObj>
              </mc:Choice>
              <mc:Fallback>
                <p:oleObj name="CS ChemDraw Drawing" r:id="rId16" imgW="2849593" imgH="1019201" progId="ChemDraw.Document.6.0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3871913"/>
                        <a:ext cx="3529013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5786240" y="5371475"/>
            <a:ext cx="1525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Pyrrolizidines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Indolizidines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401496" y="5373216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2195736" y="3216576"/>
            <a:ext cx="360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2555776" y="2035815"/>
            <a:ext cx="540060" cy="1180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555776" y="3216576"/>
            <a:ext cx="540060" cy="1180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7020272" y="4941168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Internal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635896" y="2279708"/>
            <a:ext cx="9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External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248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4" grpId="0"/>
      <p:bldP spid="29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162696"/>
              </p:ext>
            </p:extLst>
          </p:nvPr>
        </p:nvGraphicFramePr>
        <p:xfrm>
          <a:off x="5559425" y="836613"/>
          <a:ext cx="2981325" cy="515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94" name="CS ChemDraw Drawing" r:id="rId4" imgW="2386260" imgH="4120391" progId="ChemDraw.Document.6.0">
                  <p:embed/>
                </p:oleObj>
              </mc:Choice>
              <mc:Fallback>
                <p:oleObj name="CS ChemDraw Drawing" r:id="rId4" imgW="2386260" imgH="41203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9425" y="836613"/>
                        <a:ext cx="2981325" cy="515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à coins arrondis 18"/>
          <p:cNvSpPr/>
          <p:nvPr/>
        </p:nvSpPr>
        <p:spPr>
          <a:xfrm>
            <a:off x="2357965" y="2699628"/>
            <a:ext cx="3942227" cy="1461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5496" y="116632"/>
            <a:ext cx="6480720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8188819" y="6397823"/>
            <a:ext cx="533400" cy="152400"/>
          </a:xfrm>
        </p:spPr>
        <p:txBody>
          <a:bodyPr/>
          <a:lstStyle/>
          <a:p>
            <a:fld id="{48437D35-3D88-448A-8D9C-7E657D64939C}" type="slidenum">
              <a:rPr lang="fr-FR" sz="1600" b="1" smtClean="0">
                <a:solidFill>
                  <a:schemeClr val="tx1"/>
                </a:solidFill>
              </a:rPr>
              <a:t>9</a:t>
            </a:fld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560" y="44624"/>
            <a:ext cx="6744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Indolizidines</a:t>
            </a:r>
            <a:r>
              <a:rPr lang="fr-FR" sz="3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fr-FR" sz="3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pyrrolizidines</a:t>
            </a:r>
            <a:endParaRPr lang="fr-FR" sz="3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458705"/>
              </p:ext>
            </p:extLst>
          </p:nvPr>
        </p:nvGraphicFramePr>
        <p:xfrm>
          <a:off x="903288" y="908050"/>
          <a:ext cx="2351087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95" name="CS ChemDraw Drawing" r:id="rId6" imgW="1881700" imgH="4088552" progId="ChemDraw.Document.6.0">
                  <p:embed/>
                </p:oleObj>
              </mc:Choice>
              <mc:Fallback>
                <p:oleObj name="CS ChemDraw Drawing" r:id="rId6" imgW="1881700" imgH="408855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3288" y="908050"/>
                        <a:ext cx="2351087" cy="510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ZoneTexte 27"/>
          <p:cNvSpPr txBox="1"/>
          <p:nvPr/>
        </p:nvSpPr>
        <p:spPr>
          <a:xfrm>
            <a:off x="2068462" y="1700808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68 %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27225" y="468914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98 %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55576" y="2941905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62 %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264803" y="594928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80 %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307351" y="1725251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88 %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243227" y="2941905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80 %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164288" y="468914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79 %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865203" y="594928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70 %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3328"/>
              </p:ext>
            </p:extLst>
          </p:nvPr>
        </p:nvGraphicFramePr>
        <p:xfrm>
          <a:off x="5013325" y="3005495"/>
          <a:ext cx="12874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96" name="CS ChemDraw Drawing" r:id="rId8" imgW="1029923" imgH="792164" progId="ChemDraw.Document.6.0">
                  <p:embed/>
                </p:oleObj>
              </mc:Choice>
              <mc:Fallback>
                <p:oleObj name="CS ChemDraw Drawing" r:id="rId8" imgW="1029923" imgH="7921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13325" y="3005495"/>
                        <a:ext cx="1287463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916727" y="1124923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n = 1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126208" y="1124923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n = 2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59339" y="4283804"/>
            <a:ext cx="25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840A4A"/>
                </a:solidFill>
              </a:rPr>
              <a:t>Sulfonyl</a:t>
            </a:r>
            <a:r>
              <a:rPr lang="fr-FR" b="1" dirty="0">
                <a:solidFill>
                  <a:srgbClr val="840A4A"/>
                </a:solidFill>
              </a:rPr>
              <a:t> group migration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516195" y="2195572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No </a:t>
            </a:r>
            <a:r>
              <a:rPr lang="fr-FR" b="1" dirty="0" err="1">
                <a:solidFill>
                  <a:srgbClr val="0000FF"/>
                </a:solidFill>
              </a:rPr>
              <a:t>nucleophile</a:t>
            </a:r>
            <a:endParaRPr lang="fr-FR" b="1" dirty="0">
              <a:solidFill>
                <a:srgbClr val="0000FF"/>
              </a:solidFill>
            </a:endParaRP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78A0D54A-EFE6-4129-B992-537F88749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22352"/>
              </p:ext>
            </p:extLst>
          </p:nvPr>
        </p:nvGraphicFramePr>
        <p:xfrm>
          <a:off x="2383080" y="2973515"/>
          <a:ext cx="2620968" cy="950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97" name="CS ChemDraw Drawing" r:id="rId10" imgW="2096774" imgH="760199" progId="ChemDraw.Document.6.0">
                  <p:embed/>
                </p:oleObj>
              </mc:Choice>
              <mc:Fallback>
                <p:oleObj name="CS ChemDraw Drawing" r:id="rId10" imgW="2096774" imgH="76019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83080" y="2973515"/>
                        <a:ext cx="2620968" cy="950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618930D-0BEE-44C6-A58A-2623A238A1B0}"/>
              </a:ext>
            </a:extLst>
          </p:cNvPr>
          <p:cNvSpPr/>
          <p:nvPr/>
        </p:nvSpPr>
        <p:spPr>
          <a:xfrm>
            <a:off x="63591" y="6512484"/>
            <a:ext cx="4981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Substrates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synthesis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Sirindil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, F. 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et al. </a:t>
            </a:r>
            <a:r>
              <a:rPr lang="fr-FR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Tetrahedron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2017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fr-FR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73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, 5096. </a:t>
            </a:r>
            <a:endParaRPr lang="fr-FR" sz="1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677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1|13|5.6|10.3|1.4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9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9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3.7|20.1|23.5|6.9|5.4|7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0.8|9.5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posite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omposite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31156</TotalTime>
  <Words>765</Words>
  <Application>Microsoft Office PowerPoint</Application>
  <PresentationFormat>Affichage à l'écran (4:3)</PresentationFormat>
  <Paragraphs>227</Paragraphs>
  <Slides>28</Slides>
  <Notes>2</Notes>
  <HiddenSlides>2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0" baseType="lpstr">
      <vt:lpstr>Arial</vt:lpstr>
      <vt:lpstr>Calibri</vt:lpstr>
      <vt:lpstr>Wingdings</vt:lpstr>
      <vt:lpstr>Conception personnalisée</vt:lpstr>
      <vt:lpstr>1_Conception personnalisée</vt:lpstr>
      <vt:lpstr>Composite</vt:lpstr>
      <vt:lpstr>5_Conception personnalisée</vt:lpstr>
      <vt:lpstr>4_Conception personnalisée</vt:lpstr>
      <vt:lpstr>3_Conception personnalisée</vt:lpstr>
      <vt:lpstr>2_Conception personnalisée</vt:lpstr>
      <vt:lpstr>1_Composite</vt:lpstr>
      <vt:lpstr>CS ChemDraw Drawing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the total synthesis of Harmalidine</dc:title>
  <dc:creator>Solène Miaskiewicz</dc:creator>
  <cp:lastModifiedBy>Solène Miaskiewicz</cp:lastModifiedBy>
  <cp:revision>1490</cp:revision>
  <dcterms:created xsi:type="dcterms:W3CDTF">2013-12-17T18:46:33Z</dcterms:created>
  <dcterms:modified xsi:type="dcterms:W3CDTF">2019-11-22T09:53:59Z</dcterms:modified>
</cp:coreProperties>
</file>