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rels" ContentType="application/vnd.openxmlformats-package.relationships+xml"/>
  <Default Extension="jpg" ContentType="image/jpeg"/>
  <Default Extension="emf" ContentType="image/x-em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57" r:id="rId3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 snapToObjects="1">
      <p:cViewPr varScale="1">
        <p:scale>
          <a:sx n="133" d="100"/>
          <a:sy n="133" d="100"/>
        </p:scale>
        <p:origin x="-720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slide" Target="slides/slide2.xml"/><Relationship Id="rId4" Type="http://schemas.openxmlformats.org/officeDocument/2006/relationships/printerSettings" Target="printerSettings/printerSettings1.bin"/><Relationship Id="rId5" Type="http://schemas.openxmlformats.org/officeDocument/2006/relationships/presProps" Target="presProps.xml"/><Relationship Id="rId6" Type="http://schemas.openxmlformats.org/officeDocument/2006/relationships/viewProps" Target="viewProps.xml"/><Relationship Id="rId7" Type="http://schemas.openxmlformats.org/officeDocument/2006/relationships/theme" Target="theme/theme1.xml"/><Relationship Id="rId8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fr-FR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fr-FR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E1C348-AF2D-0242-9389-CAC070E7702C}" type="datetimeFigureOut">
              <a:rPr lang="en-US" smtClean="0"/>
              <a:t>14/06/18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EB23E8-AEF7-2942-A3AD-E71545C63BC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7174557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fr-FR" smtClean="0"/>
              <a:t>Click to edit Master text styles</a:t>
            </a:r>
          </a:p>
          <a:p>
            <a:pPr lvl="1"/>
            <a:r>
              <a:rPr lang="fr-FR" smtClean="0"/>
              <a:t>Second level</a:t>
            </a:r>
          </a:p>
          <a:p>
            <a:pPr lvl="2"/>
            <a:r>
              <a:rPr lang="fr-FR" smtClean="0"/>
              <a:t>Third level</a:t>
            </a:r>
          </a:p>
          <a:p>
            <a:pPr lvl="3"/>
            <a:r>
              <a:rPr lang="fr-FR" smtClean="0"/>
              <a:t>Fourth level</a:t>
            </a:r>
          </a:p>
          <a:p>
            <a:pPr lvl="4"/>
            <a:r>
              <a:rPr lang="fr-FR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E1C348-AF2D-0242-9389-CAC070E7702C}" type="datetimeFigureOut">
              <a:rPr lang="en-US" smtClean="0"/>
              <a:t>14/06/18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EB23E8-AEF7-2942-A3AD-E71545C63BC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9470161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fr-FR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E1C348-AF2D-0242-9389-CAC070E7702C}" type="datetimeFigureOut">
              <a:rPr lang="en-US" smtClean="0"/>
              <a:t>14/06/18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EB23E8-AEF7-2942-A3AD-E71545C63BC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8870644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fr-FR" smtClean="0"/>
              <a:t>Click to edit Master text styles</a:t>
            </a:r>
          </a:p>
          <a:p>
            <a:pPr lvl="1"/>
            <a:r>
              <a:rPr lang="fr-FR" smtClean="0"/>
              <a:t>Second level</a:t>
            </a:r>
          </a:p>
          <a:p>
            <a:pPr lvl="2"/>
            <a:r>
              <a:rPr lang="fr-FR" smtClean="0"/>
              <a:t>Third level</a:t>
            </a:r>
          </a:p>
          <a:p>
            <a:pPr lvl="3"/>
            <a:r>
              <a:rPr lang="fr-FR" smtClean="0"/>
              <a:t>Fourth level</a:t>
            </a:r>
          </a:p>
          <a:p>
            <a:pPr lvl="4"/>
            <a:r>
              <a:rPr lang="fr-FR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fr-FR" smtClean="0"/>
              <a:t>Click to edit Master text styles</a:t>
            </a:r>
          </a:p>
          <a:p>
            <a:pPr lvl="1"/>
            <a:r>
              <a:rPr lang="fr-FR" smtClean="0"/>
              <a:t>Second level</a:t>
            </a:r>
          </a:p>
          <a:p>
            <a:pPr lvl="2"/>
            <a:r>
              <a:rPr lang="fr-FR" smtClean="0"/>
              <a:t>Third level</a:t>
            </a:r>
          </a:p>
          <a:p>
            <a:pPr lvl="3"/>
            <a:r>
              <a:rPr lang="fr-FR" smtClean="0"/>
              <a:t>Fourth level</a:t>
            </a:r>
          </a:p>
          <a:p>
            <a:pPr lvl="4"/>
            <a:r>
              <a:rPr lang="fr-FR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E1C348-AF2D-0242-9389-CAC070E7702C}" type="datetimeFigureOut">
              <a:rPr lang="en-US" smtClean="0"/>
              <a:t>14/06/18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EB23E8-AEF7-2942-A3AD-E71545C63BC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6965705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fr-FR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fr-FR" smtClean="0"/>
              <a:t>Click to edit Master text styles</a:t>
            </a:r>
          </a:p>
          <a:p>
            <a:pPr lvl="1"/>
            <a:r>
              <a:rPr lang="fr-FR" smtClean="0"/>
              <a:t>Second level</a:t>
            </a:r>
          </a:p>
          <a:p>
            <a:pPr lvl="2"/>
            <a:r>
              <a:rPr lang="fr-FR" smtClean="0"/>
              <a:t>Third level</a:t>
            </a:r>
          </a:p>
          <a:p>
            <a:pPr lvl="3"/>
            <a:r>
              <a:rPr lang="fr-FR" smtClean="0"/>
              <a:t>Fourth level</a:t>
            </a:r>
          </a:p>
          <a:p>
            <a:pPr lvl="4"/>
            <a:r>
              <a:rPr lang="fr-FR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fr-FR" smtClean="0"/>
              <a:t>Click to edit Master text styles</a:t>
            </a:r>
          </a:p>
          <a:p>
            <a:pPr lvl="1"/>
            <a:r>
              <a:rPr lang="fr-FR" smtClean="0"/>
              <a:t>Second level</a:t>
            </a:r>
          </a:p>
          <a:p>
            <a:pPr lvl="2"/>
            <a:r>
              <a:rPr lang="fr-FR" smtClean="0"/>
              <a:t>Third level</a:t>
            </a:r>
          </a:p>
          <a:p>
            <a:pPr lvl="3"/>
            <a:r>
              <a:rPr lang="fr-FR" smtClean="0"/>
              <a:t>Fourth level</a:t>
            </a:r>
          </a:p>
          <a:p>
            <a:pPr lvl="4"/>
            <a:r>
              <a:rPr lang="fr-FR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E1C348-AF2D-0242-9389-CAC070E7702C}" type="datetimeFigureOut">
              <a:rPr lang="en-US" smtClean="0"/>
              <a:t>14/06/18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EB23E8-AEF7-2942-A3AD-E71545C63BC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5380302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E1C348-AF2D-0242-9389-CAC070E7702C}" type="datetimeFigureOut">
              <a:rPr lang="en-US" smtClean="0"/>
              <a:t>14/06/18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EB23E8-AEF7-2942-A3AD-E71545C63BC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3897792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E1C348-AF2D-0242-9389-CAC070E7702C}" type="datetimeFigureOut">
              <a:rPr lang="en-US" smtClean="0"/>
              <a:t>14/06/18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EB23E8-AEF7-2942-A3AD-E71545C63BC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5809556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fr-FR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fr-FR" smtClean="0"/>
              <a:t>Click to edit Master text styles</a:t>
            </a:r>
          </a:p>
          <a:p>
            <a:pPr lvl="1"/>
            <a:r>
              <a:rPr lang="fr-FR" smtClean="0"/>
              <a:t>Second level</a:t>
            </a:r>
          </a:p>
          <a:p>
            <a:pPr lvl="2"/>
            <a:r>
              <a:rPr lang="fr-FR" smtClean="0"/>
              <a:t>Third level</a:t>
            </a:r>
          </a:p>
          <a:p>
            <a:pPr lvl="3"/>
            <a:r>
              <a:rPr lang="fr-FR" smtClean="0"/>
              <a:t>Fourth level</a:t>
            </a:r>
          </a:p>
          <a:p>
            <a:pPr lvl="4"/>
            <a:r>
              <a:rPr lang="fr-FR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E1C348-AF2D-0242-9389-CAC070E7702C}" type="datetimeFigureOut">
              <a:rPr lang="en-US" smtClean="0"/>
              <a:t>14/06/18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EB23E8-AEF7-2942-A3AD-E71545C63BC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5813513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fr-FR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E1C348-AF2D-0242-9389-CAC070E7702C}" type="datetimeFigureOut">
              <a:rPr lang="en-US" smtClean="0"/>
              <a:t>14/06/18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EB23E8-AEF7-2942-A3AD-E71545C63BC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289497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fr-FR" smtClean="0"/>
              <a:t>Click to edit Master text styles</a:t>
            </a:r>
          </a:p>
          <a:p>
            <a:pPr lvl="1"/>
            <a:r>
              <a:rPr lang="fr-FR" smtClean="0"/>
              <a:t>Second level</a:t>
            </a:r>
          </a:p>
          <a:p>
            <a:pPr lvl="2"/>
            <a:r>
              <a:rPr lang="fr-FR" smtClean="0"/>
              <a:t>Third level</a:t>
            </a:r>
          </a:p>
          <a:p>
            <a:pPr lvl="3"/>
            <a:r>
              <a:rPr lang="fr-FR" smtClean="0"/>
              <a:t>Fourth level</a:t>
            </a:r>
          </a:p>
          <a:p>
            <a:pPr lvl="4"/>
            <a:r>
              <a:rPr lang="fr-FR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E1C348-AF2D-0242-9389-CAC070E7702C}" type="datetimeFigureOut">
              <a:rPr lang="en-US" smtClean="0"/>
              <a:t>14/06/18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EB23E8-AEF7-2942-A3AD-E71545C63BC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1167046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fr-FR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fr-FR" smtClean="0"/>
              <a:t>Click to edit Master text styles</a:t>
            </a:r>
          </a:p>
          <a:p>
            <a:pPr lvl="1"/>
            <a:r>
              <a:rPr lang="fr-FR" smtClean="0"/>
              <a:t>Second level</a:t>
            </a:r>
          </a:p>
          <a:p>
            <a:pPr lvl="2"/>
            <a:r>
              <a:rPr lang="fr-FR" smtClean="0"/>
              <a:t>Third level</a:t>
            </a:r>
          </a:p>
          <a:p>
            <a:pPr lvl="3"/>
            <a:r>
              <a:rPr lang="fr-FR" smtClean="0"/>
              <a:t>Fourth level</a:t>
            </a:r>
          </a:p>
          <a:p>
            <a:pPr lvl="4"/>
            <a:r>
              <a:rPr lang="fr-FR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E1C348-AF2D-0242-9389-CAC070E7702C}" type="datetimeFigureOut">
              <a:rPr lang="en-US" smtClean="0"/>
              <a:t>14/06/18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EB23E8-AEF7-2942-A3AD-E71545C63BC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3257141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smtClean="0"/>
              <a:t>Click to edit Master text styles</a:t>
            </a:r>
          </a:p>
          <a:p>
            <a:pPr lvl="1"/>
            <a:r>
              <a:rPr lang="fr-FR" smtClean="0"/>
              <a:t>Second level</a:t>
            </a:r>
          </a:p>
          <a:p>
            <a:pPr lvl="2"/>
            <a:r>
              <a:rPr lang="fr-FR" smtClean="0"/>
              <a:t>Third level</a:t>
            </a:r>
          </a:p>
          <a:p>
            <a:pPr lvl="3"/>
            <a:r>
              <a:rPr lang="fr-FR" smtClean="0"/>
              <a:t>Fourth level</a:t>
            </a:r>
          </a:p>
          <a:p>
            <a:pPr lvl="4"/>
            <a:r>
              <a:rPr lang="fr-FR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DE1C348-AF2D-0242-9389-CAC070E7702C}" type="datetimeFigureOut">
              <a:rPr lang="en-US" smtClean="0"/>
              <a:t>14/06/18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AEB23E8-AEF7-2942-A3AD-E71545C63BC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939770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4" Type="http://schemas.openxmlformats.org/officeDocument/2006/relationships/image" Target="../media/image3.emf"/><Relationship Id="rId5" Type="http://schemas.openxmlformats.org/officeDocument/2006/relationships/image" Target="../media/image4.emf"/><Relationship Id="rId6" Type="http://schemas.openxmlformats.org/officeDocument/2006/relationships/image" Target="../media/image5.emf"/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1.jp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.emf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2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07926" y="3038334"/>
            <a:ext cx="2396633" cy="2241826"/>
          </a:xfrm>
          <a:prstGeom prst="rect">
            <a:avLst/>
          </a:prstGeom>
        </p:spPr>
      </p:pic>
      <p:cxnSp>
        <p:nvCxnSpPr>
          <p:cNvPr id="11" name="Straight Connector 29"/>
          <p:cNvCxnSpPr/>
          <p:nvPr/>
        </p:nvCxnSpPr>
        <p:spPr>
          <a:xfrm flipH="1">
            <a:off x="4489594" y="3883783"/>
            <a:ext cx="370656" cy="281368"/>
          </a:xfrm>
          <a:prstGeom prst="line">
            <a:avLst/>
          </a:prstGeom>
          <a:ln w="41275">
            <a:solidFill>
              <a:srgbClr val="FFC000"/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35"/>
          <p:cNvCxnSpPr/>
          <p:nvPr/>
        </p:nvCxnSpPr>
        <p:spPr>
          <a:xfrm>
            <a:off x="4447276" y="3812727"/>
            <a:ext cx="42318" cy="352424"/>
          </a:xfrm>
          <a:prstGeom prst="line">
            <a:avLst/>
          </a:prstGeom>
          <a:ln w="41275">
            <a:solidFill>
              <a:srgbClr val="FFC000"/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Connector 38"/>
          <p:cNvCxnSpPr/>
          <p:nvPr/>
        </p:nvCxnSpPr>
        <p:spPr>
          <a:xfrm flipH="1" flipV="1">
            <a:off x="4489594" y="3812727"/>
            <a:ext cx="370655" cy="71056"/>
          </a:xfrm>
          <a:prstGeom prst="line">
            <a:avLst/>
          </a:prstGeom>
          <a:ln w="41275">
            <a:solidFill>
              <a:srgbClr val="FFC000"/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" name="Straight Arrow Connector 15"/>
          <p:cNvCxnSpPr/>
          <p:nvPr/>
        </p:nvCxnSpPr>
        <p:spPr>
          <a:xfrm>
            <a:off x="3467629" y="2495764"/>
            <a:ext cx="2069293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0" name="TextBox 19"/>
          <p:cNvSpPr txBox="1"/>
          <p:nvPr/>
        </p:nvSpPr>
        <p:spPr>
          <a:xfrm>
            <a:off x="1669232" y="5370555"/>
            <a:ext cx="5617944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2800" i="1" dirty="0" smtClean="0"/>
              <a:t>via</a:t>
            </a:r>
            <a:r>
              <a:rPr lang="en-US" sz="2800" dirty="0" smtClean="0"/>
              <a:t> </a:t>
            </a:r>
            <a:r>
              <a:rPr lang="en-US" sz="2800" dirty="0" err="1" smtClean="0"/>
              <a:t>homolytic</a:t>
            </a:r>
            <a:r>
              <a:rPr lang="en-US" sz="2800" dirty="0" smtClean="0"/>
              <a:t> O-O cleavage and PCET</a:t>
            </a:r>
            <a:endParaRPr lang="en-US" sz="2800" dirty="0"/>
          </a:p>
        </p:txBody>
      </p:sp>
      <p:pic>
        <p:nvPicPr>
          <p:cNvPr id="23" name="Picture 2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064216" y="2155138"/>
            <a:ext cx="901553" cy="362905"/>
          </a:xfrm>
          <a:prstGeom prst="rect">
            <a:avLst/>
          </a:prstGeom>
        </p:spPr>
      </p:pic>
      <p:sp>
        <p:nvSpPr>
          <p:cNvPr id="25" name="TextBox 24"/>
          <p:cNvSpPr txBox="1"/>
          <p:nvPr/>
        </p:nvSpPr>
        <p:spPr>
          <a:xfrm>
            <a:off x="3726144" y="800682"/>
            <a:ext cx="1432829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/>
              <a:t>KIE = 5.6</a:t>
            </a:r>
            <a:endParaRPr lang="en-US" sz="2800" dirty="0"/>
          </a:p>
        </p:txBody>
      </p:sp>
      <p:sp>
        <p:nvSpPr>
          <p:cNvPr id="26" name="TextBox 25"/>
          <p:cNvSpPr txBox="1"/>
          <p:nvPr/>
        </p:nvSpPr>
        <p:spPr>
          <a:xfrm>
            <a:off x="3443136" y="278723"/>
            <a:ext cx="2169559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 dirty="0" smtClean="0">
                <a:solidFill>
                  <a:srgbClr val="FF0000"/>
                </a:solidFill>
              </a:rPr>
              <a:t>Experimental</a:t>
            </a:r>
            <a:endParaRPr lang="en-US" sz="2800" b="1" dirty="0">
              <a:solidFill>
                <a:srgbClr val="FF0000"/>
              </a:solidFill>
            </a:endParaRPr>
          </a:p>
        </p:txBody>
      </p:sp>
      <p:sp>
        <p:nvSpPr>
          <p:cNvPr id="27" name="TextBox 26"/>
          <p:cNvSpPr txBox="1"/>
          <p:nvPr/>
        </p:nvSpPr>
        <p:spPr>
          <a:xfrm>
            <a:off x="640877" y="3931523"/>
            <a:ext cx="2014920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 dirty="0" smtClean="0">
                <a:solidFill>
                  <a:srgbClr val="FF0000"/>
                </a:solidFill>
              </a:rPr>
              <a:t>DFT analysis</a:t>
            </a:r>
            <a:endParaRPr lang="en-US" sz="2800" b="1" dirty="0">
              <a:solidFill>
                <a:srgbClr val="FF0000"/>
              </a:solidFill>
            </a:endParaRPr>
          </a:p>
        </p:txBody>
      </p:sp>
      <p:sp>
        <p:nvSpPr>
          <p:cNvPr id="29" name="TextBox 28"/>
          <p:cNvSpPr txBox="1"/>
          <p:nvPr/>
        </p:nvSpPr>
        <p:spPr>
          <a:xfrm>
            <a:off x="8255822" y="2177419"/>
            <a:ext cx="846869" cy="43088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200" dirty="0" smtClean="0"/>
              <a:t>+ H</a:t>
            </a:r>
            <a:r>
              <a:rPr lang="en-US" sz="2200" baseline="-25000" dirty="0" smtClean="0"/>
              <a:t>2</a:t>
            </a:r>
            <a:r>
              <a:rPr lang="en-US" sz="2200" dirty="0" smtClean="0">
                <a:solidFill>
                  <a:srgbClr val="FF0000"/>
                </a:solidFill>
              </a:rPr>
              <a:t>O</a:t>
            </a:r>
            <a:endParaRPr lang="en-US" sz="2200" dirty="0">
              <a:solidFill>
                <a:srgbClr val="FF0000"/>
              </a:solidFill>
            </a:endParaRPr>
          </a:p>
        </p:txBody>
      </p:sp>
      <p:sp>
        <p:nvSpPr>
          <p:cNvPr id="2" name="Left Bracket 1"/>
          <p:cNvSpPr/>
          <p:nvPr/>
        </p:nvSpPr>
        <p:spPr>
          <a:xfrm>
            <a:off x="3082037" y="3038334"/>
            <a:ext cx="138878" cy="2241826"/>
          </a:xfrm>
          <a:prstGeom prst="leftBracket">
            <a:avLst/>
          </a:prstGeom>
          <a:ln>
            <a:solidFill>
              <a:srgbClr val="000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1" name="Left Bracket 20"/>
          <p:cNvSpPr/>
          <p:nvPr/>
        </p:nvSpPr>
        <p:spPr>
          <a:xfrm flipH="1">
            <a:off x="5752341" y="3038333"/>
            <a:ext cx="138878" cy="2241827"/>
          </a:xfrm>
          <a:prstGeom prst="leftBracket">
            <a:avLst/>
          </a:prstGeom>
          <a:ln>
            <a:solidFill>
              <a:srgbClr val="000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978571" y="2961591"/>
            <a:ext cx="254000" cy="431800"/>
          </a:xfrm>
          <a:prstGeom prst="rect">
            <a:avLst/>
          </a:prstGeom>
        </p:spPr>
      </p:pic>
      <p:sp>
        <p:nvSpPr>
          <p:cNvPr id="3" name="Rectangle 2"/>
          <p:cNvSpPr/>
          <p:nvPr/>
        </p:nvSpPr>
        <p:spPr>
          <a:xfrm>
            <a:off x="4671168" y="1566595"/>
            <a:ext cx="767457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dirty="0"/>
              <a:t>H</a:t>
            </a:r>
            <a:r>
              <a:rPr lang="en-US" sz="2800" baseline="-25000" dirty="0"/>
              <a:t>2</a:t>
            </a:r>
            <a:r>
              <a:rPr lang="en-US" sz="2800" dirty="0">
                <a:solidFill>
                  <a:srgbClr val="FF0000"/>
                </a:solidFill>
              </a:rPr>
              <a:t>O</a:t>
            </a:r>
          </a:p>
        </p:txBody>
      </p:sp>
      <p:sp>
        <p:nvSpPr>
          <p:cNvPr id="28" name="Rectangle 27"/>
          <p:cNvSpPr/>
          <p:nvPr/>
        </p:nvSpPr>
        <p:spPr>
          <a:xfrm>
            <a:off x="3558491" y="1601950"/>
            <a:ext cx="888785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dirty="0" smtClean="0"/>
              <a:t>H</a:t>
            </a:r>
            <a:r>
              <a:rPr lang="en-US" sz="2800" baseline="-25000" dirty="0" smtClean="0"/>
              <a:t>2</a:t>
            </a:r>
            <a:r>
              <a:rPr lang="en-US" sz="2800" dirty="0" smtClean="0">
                <a:solidFill>
                  <a:srgbClr val="FF0000"/>
                </a:solidFill>
              </a:rPr>
              <a:t>O</a:t>
            </a:r>
            <a:r>
              <a:rPr lang="en-US" sz="2800" baseline="-25000" dirty="0" smtClean="0">
                <a:solidFill>
                  <a:srgbClr val="FF0000"/>
                </a:solidFill>
              </a:rPr>
              <a:t>2</a:t>
            </a:r>
            <a:endParaRPr lang="en-US" sz="2800" baseline="-25000" dirty="0">
              <a:solidFill>
                <a:srgbClr val="FF0000"/>
              </a:solidFill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421" y="350019"/>
            <a:ext cx="3075615" cy="2832803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044266" y="402415"/>
            <a:ext cx="3095912" cy="28514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1699089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9510428" y="3380065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609600"/>
            <a:ext cx="9144000" cy="5638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320557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83</TotalTime>
  <Words>18</Words>
  <Application>Microsoft Macintosh PowerPoint</Application>
  <PresentationFormat>On-screen Show (4:3)</PresentationFormat>
  <Paragraphs>7</Paragraphs>
  <Slides>2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</vt:i4>
      </vt:variant>
    </vt:vector>
  </HeadingPairs>
  <TitlesOfParts>
    <vt:vector size="3" baseType="lpstr">
      <vt:lpstr>Office Theme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Frédéric Avenier</dc:creator>
  <cp:lastModifiedBy>Frédéric Avenier</cp:lastModifiedBy>
  <cp:revision>17</cp:revision>
  <dcterms:created xsi:type="dcterms:W3CDTF">2017-11-21T09:55:33Z</dcterms:created>
  <dcterms:modified xsi:type="dcterms:W3CDTF">2018-06-14T08:18:38Z</dcterms:modified>
</cp:coreProperties>
</file>