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70" r:id="rId11"/>
    <p:sldId id="274" r:id="rId12"/>
    <p:sldId id="273" r:id="rId13"/>
    <p:sldId id="275" r:id="rId14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7" autoAdjust="0"/>
    <p:restoredTop sz="94788" autoAdjust="0"/>
  </p:normalViewPr>
  <p:slideViewPr>
    <p:cSldViewPr snapToObjects="1">
      <p:cViewPr varScale="1">
        <p:scale>
          <a:sx n="96" d="100"/>
          <a:sy n="96" d="100"/>
        </p:scale>
        <p:origin x="8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BF681C-1147-43EB-95EE-57F5392DB95A}" type="datetime1">
              <a:rPr lang="fr-FR" altLang="fr-FR"/>
              <a:pPr>
                <a:defRPr/>
              </a:pPr>
              <a:t>07/09/2018</a:t>
            </a:fld>
            <a:endParaRPr lang="fr-FR" altLang="fr-FR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CEA2FA-FD8F-47DE-AE7E-FA77D3FAFB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9279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028F38-FCBE-487C-943B-5F20275BE2A7}" type="slidenum">
              <a:rPr lang="fr-FR" altLang="fr-FR" smtClean="0">
                <a:latin typeface="Calibri" panose="020F0502020204030204" pitchFamily="34" charset="0"/>
              </a:rPr>
              <a:pPr/>
              <a:t>2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50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F83D5-0DDB-4E9D-9E0E-69F143F85546}" type="slidenum">
              <a:rPr lang="fr-FR" altLang="fr-FR" smtClean="0">
                <a:latin typeface="Calibri" panose="020F0502020204030204" pitchFamily="34" charset="0"/>
              </a:rPr>
              <a:pPr/>
              <a:t>11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9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1E86EE-103B-459B-BB0A-97853C28D769}" type="slidenum">
              <a:rPr lang="fr-FR" altLang="fr-FR" smtClean="0">
                <a:latin typeface="Calibri" panose="020F0502020204030204" pitchFamily="34" charset="0"/>
              </a:rPr>
              <a:pPr/>
              <a:t>12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7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mtClean="0"/>
              <a:t>Interaction ferro entre le Ni et les Cr, et surement interaction ferro entre les plots (taille des plots de 3nm =&gt; Tb &lt; 5K ici Tb = 8K)</a:t>
            </a:r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4190B0-5105-4ACB-8C99-FF577A65AD4F}" type="slidenum">
              <a:rPr lang="fr-FR" altLang="fr-FR" smtClean="0">
                <a:latin typeface="Calibri" panose="020F0502020204030204" pitchFamily="34" charset="0"/>
              </a:rPr>
              <a:pPr/>
              <a:t>13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7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CB905E-5A7E-4E2E-B24C-A9BDF38ED8C8}" type="slidenum">
              <a:rPr lang="fr-FR" altLang="fr-FR" smtClean="0">
                <a:latin typeface="Calibri" panose="020F0502020204030204" pitchFamily="34" charset="0"/>
              </a:rPr>
              <a:pPr/>
              <a:t>3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1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2363B7-7D45-4EA8-93BA-D1A528977F3F}" type="slidenum">
              <a:rPr lang="fr-FR" altLang="fr-FR" smtClean="0">
                <a:latin typeface="Calibri" panose="020F0502020204030204" pitchFamily="34" charset="0"/>
              </a:rPr>
              <a:pPr/>
              <a:t>4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28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FF6B7D-3C23-4667-9B69-903BA0BDC15F}" type="slidenum">
              <a:rPr lang="fr-FR" altLang="fr-FR" smtClean="0">
                <a:latin typeface="Calibri" panose="020F0502020204030204" pitchFamily="34" charset="0"/>
              </a:rPr>
              <a:pPr/>
              <a:t>5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7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2AF3EA-ED57-4837-AFB3-3A8AAA2F4D75}" type="slidenum">
              <a:rPr lang="fr-FR" altLang="fr-FR" smtClean="0">
                <a:latin typeface="Calibri" panose="020F0502020204030204" pitchFamily="34" charset="0"/>
              </a:rPr>
              <a:pPr/>
              <a:t>6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12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4BA2C3-0A77-4B33-B4DF-70865D60BBB9}" type="slidenum">
              <a:rPr lang="fr-FR" altLang="fr-FR" smtClean="0">
                <a:latin typeface="Calibri" panose="020F0502020204030204" pitchFamily="34" charset="0"/>
              </a:rPr>
              <a:pPr/>
              <a:t>7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6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BCD714-81DA-4E22-B65B-E48E062CE673}" type="slidenum">
              <a:rPr lang="fr-FR" altLang="fr-FR" smtClean="0">
                <a:latin typeface="Calibri" panose="020F0502020204030204" pitchFamily="34" charset="0"/>
              </a:rPr>
              <a:pPr/>
              <a:t>8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5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145A74-5AF6-4CCE-8AE5-23FDA8369B11}" type="slidenum">
              <a:rPr lang="fr-FR" altLang="fr-FR" smtClean="0">
                <a:latin typeface="Calibri" panose="020F0502020204030204" pitchFamily="34" charset="0"/>
              </a:rPr>
              <a:pPr/>
              <a:t>9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86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5DA1E4-BF52-4FFC-B4D7-8AC6AF211350}" type="slidenum">
              <a:rPr lang="fr-FR" altLang="fr-FR" smtClean="0">
                <a:latin typeface="Calibri" panose="020F0502020204030204" pitchFamily="34" charset="0"/>
              </a:rPr>
              <a:pPr/>
              <a:t>10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9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0" y="2663825"/>
            <a:ext cx="5562600" cy="688975"/>
          </a:xfrm>
          <a:prstGeom prst="rect">
            <a:avLst/>
          </a:prstGeom>
        </p:spPr>
        <p:txBody>
          <a:bodyPr/>
          <a:lstStyle>
            <a:lvl1pPr algn="l">
              <a:defRPr sz="3600" cap="all"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5562600" cy="6477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 smtClean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098E-F774-4C6B-B443-D42468FCE3A9}" type="datetime1">
              <a:rPr lang="fr-FR" altLang="fr-FR"/>
              <a:pPr>
                <a:defRPr/>
              </a:pPr>
              <a:t>07/09/2018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DB85-B55B-4303-ABFD-F48B09727C8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826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3C23-2C08-47A9-84C8-4D8DBE283ED7}" type="datetime1">
              <a:rPr lang="fr-FR" altLang="fr-FR"/>
              <a:pPr>
                <a:defRPr/>
              </a:pPr>
              <a:t>07/09/2018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6056-9926-45EB-B18E-5A6B3AD2BE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738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7F44B-A131-4D92-85B1-721296887EF6}" type="datetime1">
              <a:rPr lang="fr-FR" altLang="fr-FR"/>
              <a:pPr>
                <a:defRPr/>
              </a:pPr>
              <a:t>07/09/2018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6E491-DF0C-4D29-8987-C5FD273DEAA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990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8EE3-1BEE-4834-8718-F4FC4B8386D0}" type="datetime1">
              <a:rPr lang="fr-FR" altLang="fr-FR"/>
              <a:pPr>
                <a:defRPr/>
              </a:pPr>
              <a:t>07/09/2018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E085-76CB-420D-954B-DF72B2660E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041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89A3-73AA-44B5-819D-D68D17B23E2B}" type="datetime1">
              <a:rPr lang="fr-FR" altLang="fr-FR"/>
              <a:pPr>
                <a:defRPr/>
              </a:pPr>
              <a:t>07/09/2018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0CD1-6B10-44BD-8D5E-B4934E9F7F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492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BBBA-2F33-407D-A9B3-DA7E4F74C875}" type="datetime1">
              <a:rPr lang="fr-FR" altLang="fr-FR"/>
              <a:pPr>
                <a:defRPr/>
              </a:pPr>
              <a:t>07/09/2018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F233-566B-4AA0-BE2F-35AABA3C31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224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8AE4-87A0-4350-9ED2-203B955E3E57}" type="datetime1">
              <a:rPr lang="fr-FR" altLang="fr-FR"/>
              <a:pPr>
                <a:defRPr/>
              </a:pPr>
              <a:t>07/09/2018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EDE7-6CAF-4AA9-931E-987C76392C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06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A8B9-580C-4AE3-BCEF-ABB16D69383D}" type="datetime1">
              <a:rPr lang="fr-FR" altLang="fr-FR"/>
              <a:pPr>
                <a:defRPr/>
              </a:pPr>
              <a:t>07/09/2018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CFF7-D07E-4AB5-B915-A3013F3797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9497-7088-4A84-8B42-7F1D56D73EB8}" type="datetime1">
              <a:rPr lang="fr-FR" altLang="fr-FR"/>
              <a:pPr>
                <a:defRPr/>
              </a:pPr>
              <a:t>07/09/2018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CD1E-8690-4384-8B43-3E51593D3C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503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E8CE-3DA5-45CF-851A-36331EFEEFC1}" type="datetime1">
              <a:rPr lang="fr-FR" altLang="fr-FR"/>
              <a:pPr>
                <a:defRPr/>
              </a:pPr>
              <a:t>07/09/2018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D84F6-14D8-4F27-9B91-CCE4DFF752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168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2DC9-6D59-48F7-BFD4-3295A2D092BD}" type="datetime1">
              <a:rPr lang="fr-FR" altLang="fr-FR"/>
              <a:pPr>
                <a:defRPr/>
              </a:pPr>
              <a:t>07/09/2018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A5EE-9841-4E76-83E7-B349A9A1C4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007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7C31-1868-4116-B358-DD422F3573A3}" type="datetime1">
              <a:rPr lang="fr-FR" altLang="fr-FR"/>
              <a:pPr>
                <a:defRPr/>
              </a:pPr>
              <a:t>07/09/2018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C213-B759-4CF8-8B2D-9ADA66AA73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883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EBE468-DB86-421B-96F9-21B9BF52AFB0}" type="datetime1">
              <a:rPr lang="fr-FR" altLang="fr-FR"/>
              <a:pPr>
                <a:defRPr/>
              </a:pPr>
              <a:t>07/09/2018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D15C76-1C5A-4C3C-B3F3-60F7298F66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 bwMode="auto">
          <a:xfrm>
            <a:off x="762000" y="2663825"/>
            <a:ext cx="6113463" cy="152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 de l’ICMMO</a:t>
            </a: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altLang="fr-F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Magnétométrie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>Plateforme Instrumentale de l’ICMMO</a:t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Service Magnétométrie </a:t>
            </a:r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Université Paris-Sud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</a:rPr>
              <a:t>Area of </a:t>
            </a:r>
            <a:r>
              <a:rPr lang="fr-FR" altLang="fr-FR" sz="2400" dirty="0" err="1">
                <a:latin typeface="Arial" panose="020B0604020202020204" pitchFamily="34" charset="0"/>
              </a:rPr>
              <a:t>competence</a:t>
            </a:r>
            <a:r>
              <a:rPr lang="fr-FR" altLang="fr-FR" sz="2400" dirty="0">
                <a:latin typeface="Arial" panose="020B0604020202020204" pitchFamily="34" charset="0"/>
              </a:rPr>
              <a:t>  : </a:t>
            </a:r>
          </a:p>
          <a:p>
            <a:pPr eaLnBrk="1" hangingPunct="1">
              <a:defRPr/>
            </a:pPr>
            <a:r>
              <a:rPr lang="fr-FR" altLang="fr-FR" sz="1800" dirty="0" smtClean="0"/>
              <a:t>Spin </a:t>
            </a:r>
            <a:r>
              <a:rPr lang="fr-FR" altLang="fr-FR" sz="1800" dirty="0" err="1" smtClean="0"/>
              <a:t>Convertion</a:t>
            </a:r>
            <a:r>
              <a:rPr lang="fr-FR" altLang="fr-FR" sz="1800" dirty="0" smtClean="0"/>
              <a:t> / LIESST </a:t>
            </a:r>
            <a:r>
              <a:rPr lang="fr-FR" altLang="fr-FR" sz="1800" dirty="0" err="1" smtClean="0"/>
              <a:t>effect</a:t>
            </a:r>
            <a:endParaRPr lang="fr-FR" altLang="fr-FR" sz="18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sz="2000" dirty="0" smtClean="0">
              <a:latin typeface="Arial" panose="020B0604020202020204" pitchFamily="34" charset="0"/>
            </a:endParaRPr>
          </a:p>
        </p:txBody>
      </p:sp>
      <p:sp>
        <p:nvSpPr>
          <p:cNvPr id="22532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3954463" y="6429375"/>
            <a:ext cx="47593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98989"/>
                </a:solidFill>
              </a:rPr>
              <a:t>Service Magnétométrie</a:t>
            </a:r>
          </a:p>
        </p:txBody>
      </p:sp>
      <p:pic>
        <p:nvPicPr>
          <p:cNvPr id="22533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ZoneTexte 3"/>
          <p:cNvSpPr txBox="1">
            <a:spLocks noChangeArrowheads="1"/>
          </p:cNvSpPr>
          <p:nvPr/>
        </p:nvSpPr>
        <p:spPr bwMode="auto">
          <a:xfrm>
            <a:off x="407988" y="6046788"/>
            <a:ext cx="67881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900">
                <a:latin typeface="Arial" panose="020B0604020202020204" pitchFamily="34" charset="0"/>
              </a:rPr>
              <a:t>Light-induced excited spin state trapping effect on </a:t>
            </a:r>
            <a:r>
              <a:rPr lang="fr-FR" altLang="fr-FR" sz="900">
                <a:latin typeface="Arial" panose="020B0604020202020204" pitchFamily="34" charset="0"/>
              </a:rPr>
              <a:t>[Fe(mepy)</a:t>
            </a:r>
            <a:r>
              <a:rPr lang="fr-FR" altLang="fr-FR" sz="900" baseline="-25000">
                <a:latin typeface="Arial" panose="020B0604020202020204" pitchFamily="34" charset="0"/>
              </a:rPr>
              <a:t>3</a:t>
            </a:r>
            <a:r>
              <a:rPr lang="fr-FR" altLang="fr-FR" sz="900">
                <a:latin typeface="Arial" panose="020B0604020202020204" pitchFamily="34" charset="0"/>
              </a:rPr>
              <a:t>tren](PF</a:t>
            </a:r>
            <a:r>
              <a:rPr lang="fr-FR" altLang="fr-FR" sz="900" baseline="-25000">
                <a:latin typeface="Arial" panose="020B0604020202020204" pitchFamily="34" charset="0"/>
              </a:rPr>
              <a:t>6</a:t>
            </a:r>
            <a:r>
              <a:rPr lang="fr-FR" altLang="fr-FR" sz="900">
                <a:latin typeface="Arial" panose="020B0604020202020204" pitchFamily="34" charset="0"/>
              </a:rPr>
              <a:t>)</a:t>
            </a:r>
            <a:r>
              <a:rPr lang="fr-FR" altLang="fr-FR" sz="900" baseline="-25000">
                <a:latin typeface="Arial" panose="020B0604020202020204" pitchFamily="34" charset="0"/>
              </a:rPr>
              <a:t>2</a:t>
            </a:r>
            <a:r>
              <a:rPr lang="fr-FR" altLang="fr-FR" sz="900">
                <a:latin typeface="Arial" panose="020B0604020202020204" pitchFamily="34" charset="0"/>
              </a:rPr>
              <a:t> solvated crystals. </a:t>
            </a:r>
            <a:r>
              <a:rPr lang="fr-FR" altLang="fr-FR" sz="900" i="1">
                <a:latin typeface="Arial" panose="020B0604020202020204" pitchFamily="34" charset="0"/>
              </a:rPr>
              <a:t>Dalton Trans</a:t>
            </a:r>
            <a:r>
              <a:rPr lang="fr-FR" altLang="fr-FR" sz="900" b="1">
                <a:latin typeface="Arial" panose="020B0604020202020204" pitchFamily="34" charset="0"/>
              </a:rPr>
              <a:t>., 2014</a:t>
            </a:r>
            <a:r>
              <a:rPr lang="fr-FR" altLang="fr-FR" sz="900">
                <a:latin typeface="Arial" panose="020B0604020202020204" pitchFamily="34" charset="0"/>
              </a:rPr>
              <a:t>, 43, 1063–1071</a:t>
            </a:r>
          </a:p>
        </p:txBody>
      </p:sp>
      <p:pic>
        <p:nvPicPr>
          <p:cNvPr id="22535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152775"/>
            <a:ext cx="183038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565400"/>
            <a:ext cx="244157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2565400"/>
            <a:ext cx="254793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382588" y="5041900"/>
            <a:ext cx="193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fr-FR" sz="900">
                <a:latin typeface="AdvOTd3a5f740"/>
              </a:rPr>
              <a:t>Molecular structure of the [Fe(mepy)</a:t>
            </a:r>
            <a:r>
              <a:rPr lang="en-US" altLang="fr-FR" sz="900" baseline="-25000">
                <a:latin typeface="AdvOTd3a5f740"/>
              </a:rPr>
              <a:t>3</a:t>
            </a:r>
            <a:r>
              <a:rPr lang="en-US" altLang="fr-FR" sz="900">
                <a:latin typeface="AdvOTd3a5f740"/>
              </a:rPr>
              <a:t>tren]</a:t>
            </a:r>
            <a:r>
              <a:rPr lang="en-US" altLang="fr-FR" sz="900" baseline="30000">
                <a:latin typeface="AdvOTd3a5f740"/>
              </a:rPr>
              <a:t>2+ </a:t>
            </a:r>
            <a:r>
              <a:rPr lang="en-US" altLang="fr-FR" sz="900">
                <a:latin typeface="AdvOTd3a5f740"/>
              </a:rPr>
              <a:t>cation at 10 K</a:t>
            </a:r>
            <a:endParaRPr lang="fr-FR" altLang="fr-FR" sz="900">
              <a:latin typeface="Arial" panose="020B0604020202020204" pitchFamily="34" charset="0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2874963" y="4765675"/>
            <a:ext cx="2735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fr-FR" sz="900">
                <a:latin typeface="AdvOTd3a5f740"/>
              </a:rPr>
              <a:t>Magnetic measurement of the Fe(mepy)</a:t>
            </a:r>
            <a:r>
              <a:rPr lang="en-US" altLang="fr-FR" sz="900" baseline="-25000">
                <a:latin typeface="AdvOTd3a5f740"/>
              </a:rPr>
              <a:t>3</a:t>
            </a:r>
            <a:r>
              <a:rPr lang="en-US" altLang="fr-FR" sz="900">
                <a:latin typeface="AdvOTd3a5f740"/>
              </a:rPr>
              <a:t>tren](PF</a:t>
            </a:r>
            <a:r>
              <a:rPr lang="en-US" altLang="fr-FR" sz="900" baseline="-25000">
                <a:latin typeface="AdvOTd3a5f740"/>
              </a:rPr>
              <a:t>6</a:t>
            </a:r>
            <a:r>
              <a:rPr lang="en-US" altLang="fr-FR" sz="900">
                <a:latin typeface="AdvOTd3a5f740"/>
              </a:rPr>
              <a:t>)</a:t>
            </a:r>
            <a:r>
              <a:rPr lang="en-US" altLang="fr-FR" sz="900" baseline="-25000">
                <a:latin typeface="AdvOTd3a5f740"/>
              </a:rPr>
              <a:t>2</a:t>
            </a:r>
            <a:r>
              <a:rPr lang="en-US" altLang="fr-FR" sz="900">
                <a:latin typeface="AdvOTd3a5f740"/>
              </a:rPr>
              <a:t>·C</a:t>
            </a:r>
            <a:r>
              <a:rPr lang="en-US" altLang="fr-FR" sz="900" baseline="-25000">
                <a:latin typeface="AdvOTd3a5f740"/>
              </a:rPr>
              <a:t>7</a:t>
            </a:r>
            <a:r>
              <a:rPr lang="en-US" altLang="fr-FR" sz="900">
                <a:latin typeface="AdvOTd3a5f740"/>
              </a:rPr>
              <a:t>H</a:t>
            </a:r>
            <a:r>
              <a:rPr lang="en-US" altLang="fr-FR" sz="900" baseline="-25000">
                <a:latin typeface="AdvOTd3a5f740"/>
              </a:rPr>
              <a:t>8</a:t>
            </a:r>
            <a:r>
              <a:rPr lang="en-US" altLang="fr-FR" sz="900">
                <a:latin typeface="AdvOTd3a5f740"/>
              </a:rPr>
              <a:t>·C</a:t>
            </a:r>
            <a:r>
              <a:rPr lang="en-US" altLang="fr-FR" sz="900" baseline="-25000">
                <a:latin typeface="AdvOTd3a5f740"/>
              </a:rPr>
              <a:t>2</a:t>
            </a:r>
            <a:r>
              <a:rPr lang="en-US" altLang="fr-FR" sz="900">
                <a:latin typeface="AdvOTd3a5f740"/>
              </a:rPr>
              <a:t>H</a:t>
            </a:r>
            <a:r>
              <a:rPr lang="en-US" altLang="fr-FR" sz="900" baseline="-25000">
                <a:latin typeface="AdvOTd3a5f740"/>
              </a:rPr>
              <a:t>3</a:t>
            </a:r>
            <a:r>
              <a:rPr lang="en-US" altLang="fr-FR" sz="900">
                <a:latin typeface="AdvOTd3a5f740"/>
              </a:rPr>
              <a:t>N sample performed with a sweeping rate at 0.3 K min</a:t>
            </a:r>
            <a:r>
              <a:rPr lang="en-US" altLang="fr-FR" sz="900" baseline="30000">
                <a:latin typeface="AdvOT8608a8d1+22"/>
              </a:rPr>
              <a:t>−</a:t>
            </a:r>
            <a:r>
              <a:rPr lang="en-US" altLang="fr-FR" sz="900" baseline="30000">
                <a:latin typeface="AdvOTd3a5f740"/>
              </a:rPr>
              <a:t>1</a:t>
            </a:r>
            <a:r>
              <a:rPr lang="en-US" altLang="fr-FR" sz="900">
                <a:latin typeface="AdvOTd3a5f740"/>
              </a:rPr>
              <a:t>: on cooling (blue), upon irradiation at 10 K with </a:t>
            </a:r>
            <a:r>
              <a:rPr lang="en-US" altLang="fr-FR" sz="900">
                <a:latin typeface="AdvOTdd3b7348.I+03"/>
              </a:rPr>
              <a:t>λ </a:t>
            </a:r>
            <a:r>
              <a:rPr lang="en-US" altLang="fr-FR" sz="900">
                <a:latin typeface="AdvOTd3a5f740"/>
              </a:rPr>
              <a:t>= 532 nm (black) and upon heating in the dark after reaching the photostationary state at 10 K.</a:t>
            </a:r>
            <a:endParaRPr lang="fr-FR" altLang="fr-FR" sz="900">
              <a:latin typeface="Arial" panose="020B0604020202020204" pitchFamily="34" charset="0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6435725" y="5022850"/>
            <a:ext cx="22669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fr-FR" sz="900">
                <a:latin typeface="AdvOTd3a5f740"/>
              </a:rPr>
              <a:t>HS-to-LS relaxation curves performed with magnetization measurements at di</a:t>
            </a:r>
            <a:r>
              <a:rPr lang="en-US" altLang="fr-FR" sz="900">
                <a:latin typeface="AdvOTd3a5f740+fb"/>
              </a:rPr>
              <a:t>ff</a:t>
            </a:r>
            <a:r>
              <a:rPr lang="en-US" altLang="fr-FR" sz="900">
                <a:latin typeface="AdvOTd3a5f740"/>
              </a:rPr>
              <a:t>erent temperatures (</a:t>
            </a:r>
            <a:r>
              <a:rPr lang="en-US" altLang="fr-FR" sz="900">
                <a:latin typeface="AdvOT8608a8d1+25"/>
              </a:rPr>
              <a:t>○</a:t>
            </a:r>
            <a:r>
              <a:rPr lang="en-US" altLang="fr-FR" sz="900">
                <a:latin typeface="AdvOTd3a5f740"/>
              </a:rPr>
              <a:t>), along with their modelization </a:t>
            </a:r>
            <a:r>
              <a:rPr lang="fr-FR" altLang="fr-FR" sz="900">
                <a:latin typeface="AdvOTd3a5f740"/>
              </a:rPr>
              <a:t>in the mean-</a:t>
            </a:r>
            <a:r>
              <a:rPr lang="fr-FR" altLang="fr-FR" sz="900">
                <a:latin typeface="AdvOTd3a5f740+fb"/>
              </a:rPr>
              <a:t>fi</a:t>
            </a:r>
            <a:r>
              <a:rPr lang="fr-FR" altLang="fr-FR" sz="900">
                <a:latin typeface="AdvOTd3a5f740"/>
              </a:rPr>
              <a:t>eld approximation (-).</a:t>
            </a:r>
            <a:endParaRPr lang="fr-FR" altLang="fr-FR" sz="9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>Plateforme Instrumentale de l’ICMMO</a:t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Service Magnétométrie </a:t>
            </a:r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Université Paris-Sud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84188" y="15621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</a:rPr>
              <a:t>Area of </a:t>
            </a:r>
            <a:r>
              <a:rPr lang="fr-FR" altLang="fr-FR" sz="2400" dirty="0" err="1">
                <a:latin typeface="Arial" panose="020B0604020202020204" pitchFamily="34" charset="0"/>
              </a:rPr>
              <a:t>competence</a:t>
            </a:r>
            <a:r>
              <a:rPr lang="fr-FR" altLang="fr-FR" sz="2400" dirty="0">
                <a:latin typeface="Arial" panose="020B0604020202020204" pitchFamily="34" charset="0"/>
              </a:rPr>
              <a:t>  : </a:t>
            </a:r>
          </a:p>
          <a:p>
            <a:pPr eaLnBrk="1" hangingPunct="1">
              <a:defRPr/>
            </a:pPr>
            <a:r>
              <a:rPr lang="fr-FR" altLang="fr-FR" sz="1800" dirty="0" smtClean="0"/>
              <a:t>LIESST </a:t>
            </a:r>
            <a:r>
              <a:rPr lang="fr-FR" altLang="fr-FR" sz="1800" dirty="0" err="1" smtClean="0"/>
              <a:t>Effect</a:t>
            </a:r>
            <a:r>
              <a:rPr lang="fr-FR" altLang="fr-FR" sz="1800" dirty="0" smtClean="0"/>
              <a:t> (2)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sz="2000" dirty="0" smtClean="0">
              <a:latin typeface="Arial" panose="020B0604020202020204" pitchFamily="34" charset="0"/>
            </a:endParaRPr>
          </a:p>
        </p:txBody>
      </p:sp>
      <p:sp>
        <p:nvSpPr>
          <p:cNvPr id="24580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3954463" y="6429375"/>
            <a:ext cx="47593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98989"/>
                </a:solidFill>
              </a:rPr>
              <a:t>Service Magnétométrie</a:t>
            </a:r>
          </a:p>
        </p:txBody>
      </p:sp>
      <p:pic>
        <p:nvPicPr>
          <p:cNvPr id="24581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ZoneTexte 3"/>
          <p:cNvSpPr txBox="1">
            <a:spLocks noChangeArrowheads="1"/>
          </p:cNvSpPr>
          <p:nvPr/>
        </p:nvSpPr>
        <p:spPr bwMode="auto">
          <a:xfrm>
            <a:off x="457200" y="6007100"/>
            <a:ext cx="76438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900">
                <a:latin typeface="Arial" panose="020B0604020202020204" pitchFamily="34" charset="0"/>
              </a:rPr>
              <a:t>Photomagnetic effect in a cyanide-bridged mixed-valence {Fe</a:t>
            </a:r>
            <a:r>
              <a:rPr lang="en-US" altLang="fr-FR" sz="900" baseline="30000">
                <a:latin typeface="Arial" panose="020B0604020202020204" pitchFamily="34" charset="0"/>
              </a:rPr>
              <a:t>II</a:t>
            </a:r>
            <a:r>
              <a:rPr lang="fr-FR" altLang="fr-FR" sz="900" baseline="-25000">
                <a:latin typeface="Arial" panose="020B0604020202020204" pitchFamily="34" charset="0"/>
              </a:rPr>
              <a:t>2</a:t>
            </a:r>
            <a:r>
              <a:rPr lang="fr-FR" altLang="fr-FR" sz="900">
                <a:latin typeface="Arial" panose="020B0604020202020204" pitchFamily="34" charset="0"/>
              </a:rPr>
              <a:t>Fe</a:t>
            </a:r>
            <a:r>
              <a:rPr lang="fr-FR" altLang="fr-FR" sz="900" baseline="30000">
                <a:latin typeface="Arial" panose="020B0604020202020204" pitchFamily="34" charset="0"/>
              </a:rPr>
              <a:t>III</a:t>
            </a:r>
            <a:r>
              <a:rPr lang="fr-FR" altLang="fr-FR" sz="900" baseline="-25000">
                <a:latin typeface="Arial" panose="020B0604020202020204" pitchFamily="34" charset="0"/>
              </a:rPr>
              <a:t>2</a:t>
            </a:r>
            <a:r>
              <a:rPr lang="fr-FR" altLang="fr-FR" sz="900">
                <a:latin typeface="Arial" panose="020B0604020202020204" pitchFamily="34" charset="0"/>
              </a:rPr>
              <a:t>} molecular square, </a:t>
            </a:r>
            <a:r>
              <a:rPr lang="en-US" altLang="fr-FR" sz="900" i="1">
                <a:latin typeface="Arial" panose="020B0604020202020204" pitchFamily="34" charset="0"/>
              </a:rPr>
              <a:t>Chem. Commun</a:t>
            </a:r>
            <a:r>
              <a:rPr lang="en-US" altLang="fr-FR" sz="900">
                <a:latin typeface="Arial" panose="020B0604020202020204" pitchFamily="34" charset="0"/>
              </a:rPr>
              <a:t>., </a:t>
            </a:r>
            <a:r>
              <a:rPr lang="en-US" altLang="fr-FR" sz="900" b="1">
                <a:latin typeface="Arial" panose="020B0604020202020204" pitchFamily="34" charset="0"/>
              </a:rPr>
              <a:t>2012</a:t>
            </a:r>
            <a:r>
              <a:rPr lang="en-US" altLang="fr-FR" sz="900">
                <a:latin typeface="Arial" panose="020B0604020202020204" pitchFamily="34" charset="0"/>
              </a:rPr>
              <a:t>, 48, 5653–5655</a:t>
            </a:r>
            <a:endParaRPr lang="fr-FR" altLang="fr-FR" sz="900">
              <a:latin typeface="Arial" panose="020B0604020202020204" pitchFamily="34" charset="0"/>
            </a:endParaRPr>
          </a:p>
        </p:txBody>
      </p:sp>
      <p:pic>
        <p:nvPicPr>
          <p:cNvPr id="24583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2574925"/>
            <a:ext cx="2268537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500063" y="4953000"/>
            <a:ext cx="314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fr-FR" sz="900">
                <a:latin typeface="AdvTimes"/>
              </a:rPr>
              <a:t>View of the cyanide-bridged {Fe</a:t>
            </a:r>
            <a:r>
              <a:rPr lang="en-US" altLang="fr-FR" sz="900" baseline="30000">
                <a:latin typeface="AdvTimes"/>
              </a:rPr>
              <a:t>III</a:t>
            </a:r>
            <a:r>
              <a:rPr lang="fr-FR" altLang="fr-FR" sz="900" baseline="-25000">
                <a:latin typeface="AdvTimes"/>
              </a:rPr>
              <a:t>2</a:t>
            </a:r>
            <a:r>
              <a:rPr lang="fr-FR" altLang="fr-FR" sz="900">
                <a:latin typeface="AdvTimes"/>
              </a:rPr>
              <a:t>Fe</a:t>
            </a:r>
            <a:r>
              <a:rPr lang="fr-FR" altLang="fr-FR" sz="900" baseline="30000">
                <a:latin typeface="AdvTimes"/>
              </a:rPr>
              <a:t>II</a:t>
            </a:r>
            <a:r>
              <a:rPr lang="en-US" altLang="fr-FR" sz="900" baseline="-25000">
                <a:latin typeface="AdvTimes"/>
              </a:rPr>
              <a:t>2</a:t>
            </a:r>
            <a:r>
              <a:rPr lang="en-US" altLang="fr-FR" sz="900">
                <a:latin typeface="AdvTimes"/>
              </a:rPr>
              <a:t>} square unit with the atom labelling for the metal environments. The hydrogen atoms are omitted for clarity. C: gray, N: blue, O: red, B: pale blue, Fe</a:t>
            </a:r>
            <a:r>
              <a:rPr lang="en-US" altLang="fr-FR" sz="900" baseline="30000">
                <a:latin typeface="AdvTimes"/>
              </a:rPr>
              <a:t>III</a:t>
            </a:r>
            <a:r>
              <a:rPr lang="en-US" altLang="fr-FR" sz="900">
                <a:latin typeface="AdvTimes"/>
              </a:rPr>
              <a:t>: yellow, </a:t>
            </a:r>
            <a:r>
              <a:rPr lang="fr-FR" altLang="fr-FR" sz="900">
                <a:latin typeface="AdvTimes"/>
              </a:rPr>
              <a:t>Fe</a:t>
            </a:r>
            <a:r>
              <a:rPr lang="fr-FR" altLang="fr-FR" sz="900" baseline="30000">
                <a:latin typeface="AdvTimes"/>
              </a:rPr>
              <a:t>II</a:t>
            </a:r>
            <a:r>
              <a:rPr lang="fr-FR" altLang="fr-FR" sz="900">
                <a:latin typeface="AdvTimes"/>
              </a:rPr>
              <a:t>: orange</a:t>
            </a:r>
            <a:endParaRPr lang="fr-FR" altLang="fr-FR" sz="900">
              <a:latin typeface="Arial" panose="020B0604020202020204" pitchFamily="34" charset="0"/>
            </a:endParaRPr>
          </a:p>
        </p:txBody>
      </p:sp>
      <p:graphicFrame>
        <p:nvGraphicFramePr>
          <p:cNvPr id="24585" name="Objet 5"/>
          <p:cNvGraphicFramePr>
            <a:graphicFrameLocks noChangeAspect="1"/>
          </p:cNvGraphicFramePr>
          <p:nvPr/>
        </p:nvGraphicFramePr>
        <p:xfrm>
          <a:off x="5170488" y="198120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KGPlot" r:id="rId6" imgW="6851904" imgH="6854952" progId="KGraph_Plot">
                  <p:embed/>
                </p:oleObj>
              </mc:Choice>
              <mc:Fallback>
                <p:oleObj name="KGPlot" r:id="rId6" imgW="6851904" imgH="6854952" progId="KGraph_Plot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1981200"/>
                        <a:ext cx="3429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5170488" y="5478463"/>
            <a:ext cx="3041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900">
                <a:latin typeface="TimesNewRoman"/>
              </a:rPr>
              <a:t>Magnetization </a:t>
            </a:r>
            <a:r>
              <a:rPr lang="en-US" altLang="fr-FR" sz="900" i="1">
                <a:latin typeface="TimesNewRoman,Italic"/>
              </a:rPr>
              <a:t>vs. </a:t>
            </a:r>
            <a:r>
              <a:rPr lang="en-US" altLang="fr-FR" sz="900">
                <a:latin typeface="TimesNewRoman"/>
              </a:rPr>
              <a:t>irradiation time of a dehydrated sample of </a:t>
            </a:r>
            <a:r>
              <a:rPr lang="en-US" altLang="fr-FR" sz="900" b="1">
                <a:latin typeface="TimesNewRoman,Bold"/>
              </a:rPr>
              <a:t>1 </a:t>
            </a:r>
            <a:r>
              <a:rPr lang="en-US" altLang="fr-FR" sz="900">
                <a:latin typeface="TimesNewRoman"/>
              </a:rPr>
              <a:t>at different Wavelengths (7 mW/cm2).</a:t>
            </a:r>
            <a:endParaRPr lang="fr-FR" altLang="fr-FR" sz="9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>Plateforme Instrumentale de l’ICMMO</a:t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Service Magnétométrie </a:t>
            </a:r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Université Paris-Sud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</a:rPr>
              <a:t>Area of </a:t>
            </a:r>
            <a:r>
              <a:rPr lang="fr-FR" altLang="fr-FR" sz="2400" dirty="0" err="1">
                <a:latin typeface="Arial" panose="020B0604020202020204" pitchFamily="34" charset="0"/>
              </a:rPr>
              <a:t>competence</a:t>
            </a:r>
            <a:r>
              <a:rPr lang="fr-FR" altLang="fr-FR" sz="2400" dirty="0">
                <a:latin typeface="Arial" panose="020B0604020202020204" pitchFamily="34" charset="0"/>
              </a:rPr>
              <a:t>  : </a:t>
            </a:r>
          </a:p>
          <a:p>
            <a:pPr eaLnBrk="1" hangingPunct="1">
              <a:defRPr/>
            </a:pPr>
            <a:r>
              <a:rPr lang="fr-FR" sz="1800" dirty="0" err="1" smtClean="0"/>
              <a:t>Molecular-scale</a:t>
            </a:r>
            <a:r>
              <a:rPr lang="fr-FR" sz="1800" dirty="0" smtClean="0"/>
              <a:t> </a:t>
            </a:r>
            <a:r>
              <a:rPr lang="fr-FR" sz="1800" dirty="0" err="1" smtClean="0"/>
              <a:t>devices</a:t>
            </a:r>
            <a:endParaRPr lang="fr-FR" altLang="fr-FR" sz="1800" dirty="0" smtClean="0">
              <a:latin typeface="Arial" panose="020B0604020202020204" pitchFamily="34" charset="0"/>
            </a:endParaRPr>
          </a:p>
        </p:txBody>
      </p:sp>
      <p:sp>
        <p:nvSpPr>
          <p:cNvPr id="26628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3954463" y="6429375"/>
            <a:ext cx="47593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98989"/>
                </a:solidFill>
              </a:rPr>
              <a:t>Service Magnétométrie</a:t>
            </a:r>
          </a:p>
        </p:txBody>
      </p:sp>
      <p:pic>
        <p:nvPicPr>
          <p:cNvPr id="26629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ZoneTexte 3"/>
          <p:cNvSpPr txBox="1">
            <a:spLocks noChangeArrowheads="1"/>
          </p:cNvSpPr>
          <p:nvPr/>
        </p:nvSpPr>
        <p:spPr bwMode="auto">
          <a:xfrm>
            <a:off x="323850" y="6053138"/>
            <a:ext cx="62753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900">
                <a:latin typeface="Arial" panose="020B0604020202020204" pitchFamily="34" charset="0"/>
              </a:rPr>
              <a:t>Tailor-made Nanometer-scale Patterns of Photo-switchable </a:t>
            </a:r>
            <a:r>
              <a:rPr lang="fr-FR" altLang="fr-FR" sz="900">
                <a:latin typeface="Arial" panose="020B0604020202020204" pitchFamily="34" charset="0"/>
              </a:rPr>
              <a:t>Prussian Blue Analogues, </a:t>
            </a:r>
            <a:r>
              <a:rPr lang="fr-FR" altLang="fr-FR" sz="900" i="1">
                <a:latin typeface="Arial" panose="020B0604020202020204" pitchFamily="34" charset="0"/>
              </a:rPr>
              <a:t>Adv. Mater. </a:t>
            </a:r>
            <a:r>
              <a:rPr lang="fr-FR" altLang="fr-FR" sz="900" b="1">
                <a:latin typeface="Arial" panose="020B0604020202020204" pitchFamily="34" charset="0"/>
              </a:rPr>
              <a:t>2010</a:t>
            </a:r>
            <a:r>
              <a:rPr lang="fr-FR" altLang="fr-FR" sz="900">
                <a:latin typeface="Arial" panose="020B0604020202020204" pitchFamily="34" charset="0"/>
              </a:rPr>
              <a:t>, </a:t>
            </a:r>
            <a:r>
              <a:rPr lang="fr-FR" altLang="fr-FR" sz="900" i="1">
                <a:latin typeface="Arial" panose="020B0604020202020204" pitchFamily="34" charset="0"/>
              </a:rPr>
              <a:t>22</a:t>
            </a:r>
            <a:r>
              <a:rPr lang="fr-FR" altLang="fr-FR" sz="900">
                <a:latin typeface="Arial" panose="020B0604020202020204" pitchFamily="34" charset="0"/>
              </a:rPr>
              <a:t>, 3992–3996</a:t>
            </a:r>
          </a:p>
        </p:txBody>
      </p:sp>
      <p:pic>
        <p:nvPicPr>
          <p:cNvPr id="26631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071813"/>
            <a:ext cx="329247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8"/>
          <a:stretch>
            <a:fillRect/>
          </a:stretch>
        </p:blipFill>
        <p:spPr bwMode="auto">
          <a:xfrm>
            <a:off x="4376738" y="2963863"/>
            <a:ext cx="4297362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4"/>
          <p:cNvSpPr>
            <a:spLocks noChangeArrowheads="1"/>
          </p:cNvSpPr>
          <p:nvPr/>
        </p:nvSpPr>
        <p:spPr bwMode="auto">
          <a:xfrm>
            <a:off x="1428750" y="4910138"/>
            <a:ext cx="632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fr-FR" sz="900">
                <a:latin typeface="ScalaSansLF-Regular"/>
              </a:rPr>
              <a:t>Temperature dependence of the magnetization under an applied field of 30 000 Oe of B) the PBA-free nanoperforated titanium oxide film coated on a gold layer and D) the nanocomposite coated on a gold layer before irradiation (white square) and after irradiation (black circle). A NiO antiferromagnetic thin pellet was added to the films in order to optimize the signal to noise ratio.</a:t>
            </a:r>
            <a:endParaRPr lang="fr-FR" altLang="fr-FR" sz="900">
              <a:latin typeface="Arial" panose="020B0604020202020204" pitchFamily="34" charset="0"/>
            </a:endParaRPr>
          </a:p>
        </p:txBody>
      </p:sp>
      <p:sp>
        <p:nvSpPr>
          <p:cNvPr id="26634" name="Rectangle 1"/>
          <p:cNvSpPr>
            <a:spLocks noChangeArrowheads="1"/>
          </p:cNvSpPr>
          <p:nvPr/>
        </p:nvSpPr>
        <p:spPr bwMode="auto">
          <a:xfrm>
            <a:off x="611188" y="2433638"/>
            <a:ext cx="792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CoFe PBAs of chemical formula C</a:t>
            </a:r>
            <a:r>
              <a:rPr lang="fr-FR" altLang="fr-FR" sz="900" i="1" baseline="-25000">
                <a:latin typeface="Arial" panose="020B0604020202020204" pitchFamily="34" charset="0"/>
              </a:rPr>
              <a:t>x</a:t>
            </a:r>
            <a:r>
              <a:rPr lang="fr-FR" altLang="fr-FR" sz="900">
                <a:latin typeface="Arial" panose="020B0604020202020204" pitchFamily="34" charset="0"/>
              </a:rPr>
              <a:t>Co</a:t>
            </a:r>
            <a:r>
              <a:rPr lang="fr-FR" altLang="fr-FR" sz="900" baseline="-25000">
                <a:latin typeface="Arial" panose="020B0604020202020204" pitchFamily="34" charset="0"/>
              </a:rPr>
              <a:t>4</a:t>
            </a:r>
            <a:r>
              <a:rPr lang="fr-FR" altLang="fr-FR" sz="900">
                <a:latin typeface="Arial" panose="020B0604020202020204" pitchFamily="34" charset="0"/>
              </a:rPr>
              <a:t>[Fe(CN)</a:t>
            </a:r>
            <a:r>
              <a:rPr lang="fr-FR" altLang="fr-FR" sz="900" baseline="-25000">
                <a:latin typeface="Arial" panose="020B0604020202020204" pitchFamily="34" charset="0"/>
              </a:rPr>
              <a:t>6</a:t>
            </a:r>
            <a:r>
              <a:rPr lang="fr-FR" altLang="fr-FR" sz="900">
                <a:latin typeface="Arial" panose="020B0604020202020204" pitchFamily="34" charset="0"/>
              </a:rPr>
              <a:t>]</a:t>
            </a:r>
            <a:r>
              <a:rPr lang="fr-FR" altLang="fr-FR" sz="900" baseline="-25000">
                <a:latin typeface="Arial" panose="020B0604020202020204" pitchFamily="34" charset="0"/>
              </a:rPr>
              <a:t>(8 + </a:t>
            </a:r>
            <a:r>
              <a:rPr lang="fr-FR" altLang="fr-FR" sz="900" i="1" baseline="-25000">
                <a:latin typeface="Arial" panose="020B0604020202020204" pitchFamily="34" charset="0"/>
              </a:rPr>
              <a:t>x</a:t>
            </a:r>
            <a:r>
              <a:rPr lang="fr-FR" altLang="fr-FR" sz="900" baseline="-25000">
                <a:latin typeface="Arial" panose="020B0604020202020204" pitchFamily="34" charset="0"/>
              </a:rPr>
              <a:t>)/3</a:t>
            </a:r>
            <a:r>
              <a:rPr lang="fr-FR" altLang="fr-FR" sz="900">
                <a:latin typeface="Arial" panose="020B0604020202020204" pitchFamily="34" charset="0"/>
              </a:rPr>
              <a:t>·H</a:t>
            </a:r>
            <a:r>
              <a:rPr lang="fr-FR" altLang="fr-FR" sz="900" baseline="-25000">
                <a:latin typeface="Arial" panose="020B0604020202020204" pitchFamily="34" charset="0"/>
              </a:rPr>
              <a:t>2</a:t>
            </a:r>
            <a:r>
              <a:rPr lang="fr-FR" altLang="fr-FR" sz="900">
                <a:latin typeface="Arial" panose="020B0604020202020204" pitchFamily="34" charset="0"/>
              </a:rPr>
              <a:t>O (C is an alkali cation) is well tuned, they are composed of Co</a:t>
            </a:r>
            <a:r>
              <a:rPr lang="fr-FR" altLang="fr-FR" sz="900" baseline="30000">
                <a:latin typeface="Arial" panose="020B0604020202020204" pitchFamily="34" charset="0"/>
              </a:rPr>
              <a:t>III</a:t>
            </a:r>
            <a:r>
              <a:rPr lang="fr-FR" altLang="fr-FR" sz="900">
                <a:latin typeface="Arial" panose="020B0604020202020204" pitchFamily="34" charset="0"/>
              </a:rPr>
              <a:t>(low spin, LS) and Fe</a:t>
            </a:r>
            <a:r>
              <a:rPr lang="fr-FR" altLang="fr-FR" sz="900" baseline="30000">
                <a:latin typeface="Arial" panose="020B0604020202020204" pitchFamily="34" charset="0"/>
              </a:rPr>
              <a:t>II</a:t>
            </a:r>
            <a:r>
              <a:rPr lang="fr-FR" altLang="fr-FR" sz="900">
                <a:latin typeface="Arial" panose="020B0604020202020204" pitchFamily="34" charset="0"/>
              </a:rPr>
              <a:t>(LS) diamagnetic ions at low temperature. Irradiation in the visible range induces the Co</a:t>
            </a:r>
            <a:r>
              <a:rPr lang="fr-FR" altLang="fr-FR" sz="900" baseline="30000">
                <a:latin typeface="Arial" panose="020B0604020202020204" pitchFamily="34" charset="0"/>
              </a:rPr>
              <a:t>III</a:t>
            </a:r>
            <a:r>
              <a:rPr lang="fr-FR" altLang="fr-FR" sz="900">
                <a:latin typeface="Arial" panose="020B0604020202020204" pitchFamily="34" charset="0"/>
              </a:rPr>
              <a:t>(LS)Fe</a:t>
            </a:r>
            <a:r>
              <a:rPr lang="fr-FR" altLang="fr-FR" sz="900" baseline="30000">
                <a:latin typeface="Arial" panose="020B0604020202020204" pitchFamily="34" charset="0"/>
              </a:rPr>
              <a:t>II</a:t>
            </a:r>
            <a:r>
              <a:rPr lang="fr-FR" altLang="fr-FR" sz="900">
                <a:latin typeface="Arial" panose="020B0604020202020204" pitchFamily="34" charset="0"/>
              </a:rPr>
              <a:t>(LS) → Co</a:t>
            </a:r>
            <a:r>
              <a:rPr lang="fr-FR" altLang="fr-FR" sz="900" baseline="30000">
                <a:latin typeface="Arial" panose="020B0604020202020204" pitchFamily="34" charset="0"/>
              </a:rPr>
              <a:t>II</a:t>
            </a:r>
            <a:r>
              <a:rPr lang="fr-FR" altLang="fr-FR" sz="900">
                <a:latin typeface="Arial" panose="020B0604020202020204" pitchFamily="34" charset="0"/>
              </a:rPr>
              <a:t>(high spin, HS)Fe</a:t>
            </a:r>
            <a:r>
              <a:rPr lang="fr-FR" altLang="fr-FR" sz="900" baseline="30000">
                <a:latin typeface="Arial" panose="020B0604020202020204" pitchFamily="34" charset="0"/>
              </a:rPr>
              <a:t>III</a:t>
            </a:r>
            <a:r>
              <a:rPr lang="fr-FR" altLang="fr-FR" sz="900">
                <a:latin typeface="Arial" panose="020B0604020202020204" pitchFamily="34" charset="0"/>
              </a:rPr>
              <a:t>(LS) electron transfer.</a:t>
            </a:r>
            <a:endParaRPr lang="en-US" altLang="fr-FR" sz="9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>Plateforme Instrumentale de l’ICMMO</a:t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Service Magnétométrie </a:t>
            </a:r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Université Paris-Sud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</a:rPr>
              <a:t>Area of </a:t>
            </a:r>
            <a:r>
              <a:rPr lang="fr-FR" altLang="fr-FR" sz="2400" dirty="0" err="1">
                <a:latin typeface="Arial" panose="020B0604020202020204" pitchFamily="34" charset="0"/>
              </a:rPr>
              <a:t>competence</a:t>
            </a:r>
            <a:r>
              <a:rPr lang="fr-FR" altLang="fr-FR" sz="2400" dirty="0">
                <a:latin typeface="Arial" panose="020B0604020202020204" pitchFamily="34" charset="0"/>
              </a:rPr>
              <a:t>  : </a:t>
            </a:r>
          </a:p>
          <a:p>
            <a:pPr eaLnBrk="1" hangingPunct="1">
              <a:defRPr/>
            </a:pPr>
            <a:r>
              <a:rPr lang="en-US" sz="1800" dirty="0" smtClean="0"/>
              <a:t>Measurement </a:t>
            </a:r>
            <a:r>
              <a:rPr lang="en-US" sz="1800" dirty="0"/>
              <a:t>of </a:t>
            </a:r>
            <a:r>
              <a:rPr lang="en-US" sz="1800" dirty="0" smtClean="0"/>
              <a:t>molecular </a:t>
            </a:r>
            <a:r>
              <a:rPr lang="en-US" sz="1800" dirty="0"/>
              <a:t>networks on surfaces</a:t>
            </a:r>
            <a:endParaRPr lang="fr-FR" altLang="fr-FR" sz="1800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sz="2000" dirty="0" smtClean="0">
              <a:latin typeface="Arial" panose="020B0604020202020204" pitchFamily="34" charset="0"/>
            </a:endParaRPr>
          </a:p>
        </p:txBody>
      </p:sp>
      <p:sp>
        <p:nvSpPr>
          <p:cNvPr id="28676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3954463" y="6429375"/>
            <a:ext cx="47593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98989"/>
                </a:solidFill>
              </a:rPr>
              <a:t>Service Magnétométrie</a:t>
            </a:r>
          </a:p>
        </p:txBody>
      </p:sp>
      <p:pic>
        <p:nvPicPr>
          <p:cNvPr id="28677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ZoneTexte 3"/>
          <p:cNvSpPr txBox="1">
            <a:spLocks noChangeArrowheads="1"/>
          </p:cNvSpPr>
          <p:nvPr/>
        </p:nvSpPr>
        <p:spPr bwMode="auto">
          <a:xfrm>
            <a:off x="336550" y="6126163"/>
            <a:ext cx="67786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900"/>
              <a:t>Cyanide-bridged NiCr and alternate NiFe–NiCr magnetic ultrathin films on functionalized Si(100) surface</a:t>
            </a:r>
            <a:r>
              <a:rPr lang="fr-FR" altLang="fr-FR" sz="900">
                <a:latin typeface="Arial" panose="020B0604020202020204" pitchFamily="34" charset="0"/>
              </a:rPr>
              <a:t>, </a:t>
            </a:r>
            <a:r>
              <a:rPr lang="en-US" altLang="fr-FR" sz="900" i="1"/>
              <a:t>Dalton Trans</a:t>
            </a:r>
            <a:r>
              <a:rPr lang="en-US" altLang="fr-FR" sz="900"/>
              <a:t>., </a:t>
            </a:r>
            <a:r>
              <a:rPr lang="en-US" altLang="fr-FR" sz="900" b="1"/>
              <a:t>2012,</a:t>
            </a:r>
            <a:r>
              <a:rPr lang="en-US" altLang="fr-FR" sz="900"/>
              <a:t> 41, 4445–4450</a:t>
            </a:r>
            <a:endParaRPr lang="fr-FR" altLang="fr-FR" sz="900">
              <a:latin typeface="Arial" panose="020B0604020202020204" pitchFamily="34" charset="0"/>
            </a:endParaRPr>
          </a:p>
        </p:txBody>
      </p:sp>
      <p:pic>
        <p:nvPicPr>
          <p:cNvPr id="28679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33718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2"/>
          <p:cNvSpPr>
            <a:spLocks noChangeArrowheads="1"/>
          </p:cNvSpPr>
          <p:nvPr/>
        </p:nvSpPr>
        <p:spPr bwMode="auto">
          <a:xfrm>
            <a:off x="457200" y="3987800"/>
            <a:ext cx="4906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900" b="1">
                <a:latin typeface="Arial" panose="020B0604020202020204" pitchFamily="34" charset="0"/>
              </a:rPr>
              <a:t>Growth of NiCr films on Ni0 anchoring sites</a:t>
            </a:r>
            <a:r>
              <a:rPr lang="en-US" altLang="fr-FR" sz="900">
                <a:latin typeface="Arial" panose="020B0604020202020204" pitchFamily="34" charset="0"/>
              </a:rPr>
              <a:t>. SGS were performed on the Ni0 anchoring sites that form a relatively flat monolayer on a Si(100) substrate. We carried out SGS by immersing alternatively the functionalized substrate in an aqueous solution of [Cr(CN)</a:t>
            </a:r>
            <a:r>
              <a:rPr lang="en-US" altLang="fr-FR" sz="900" baseline="-25000">
                <a:latin typeface="Arial" panose="020B0604020202020204" pitchFamily="34" charset="0"/>
              </a:rPr>
              <a:t>6</a:t>
            </a:r>
            <a:r>
              <a:rPr lang="en-US" altLang="fr-FR" sz="900">
                <a:latin typeface="Arial" panose="020B0604020202020204" pitchFamily="34" charset="0"/>
              </a:rPr>
              <a:t>]</a:t>
            </a:r>
            <a:r>
              <a:rPr lang="en-US" altLang="fr-FR" sz="900" baseline="30000">
                <a:latin typeface="Arial" panose="020B0604020202020204" pitchFamily="34" charset="0"/>
              </a:rPr>
              <a:t>3− </a:t>
            </a:r>
            <a:r>
              <a:rPr lang="en-US" altLang="fr-FR" sz="900">
                <a:latin typeface="Arial" panose="020B0604020202020204" pitchFamily="34" charset="0"/>
              </a:rPr>
              <a:t>(steps Cr1, Cr2,…Crn) and in a methanolic solution of Ni(H</a:t>
            </a:r>
            <a:r>
              <a:rPr lang="en-US" altLang="fr-FR" sz="900" baseline="-25000">
                <a:latin typeface="Arial" panose="020B0604020202020204" pitchFamily="34" charset="0"/>
              </a:rPr>
              <a:t>2</a:t>
            </a:r>
            <a:r>
              <a:rPr lang="en-US" altLang="fr-FR" sz="900">
                <a:latin typeface="Arial" panose="020B0604020202020204" pitchFamily="34" charset="0"/>
              </a:rPr>
              <a:t>O)</a:t>
            </a:r>
            <a:r>
              <a:rPr lang="en-US" altLang="fr-FR" sz="900" baseline="-25000">
                <a:latin typeface="Arial" panose="020B0604020202020204" pitchFamily="34" charset="0"/>
              </a:rPr>
              <a:t>6</a:t>
            </a:r>
            <a:r>
              <a:rPr lang="en-US" altLang="fr-FR" sz="900">
                <a:latin typeface="Arial" panose="020B0604020202020204" pitchFamily="34" charset="0"/>
              </a:rPr>
              <a:t> </a:t>
            </a:r>
            <a:r>
              <a:rPr lang="en-US" altLang="fr-FR" sz="900" baseline="30000">
                <a:latin typeface="Arial" panose="020B0604020202020204" pitchFamily="34" charset="0"/>
              </a:rPr>
              <a:t>2+</a:t>
            </a:r>
          </a:p>
        </p:txBody>
      </p:sp>
      <p:pic>
        <p:nvPicPr>
          <p:cNvPr id="28681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00188"/>
            <a:ext cx="3127375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4"/>
          <p:cNvSpPr>
            <a:spLocks noChangeArrowheads="1"/>
          </p:cNvSpPr>
          <p:nvPr/>
        </p:nvSpPr>
        <p:spPr bwMode="auto">
          <a:xfrm>
            <a:off x="1981200" y="4933950"/>
            <a:ext cx="33115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fr-FR" sz="900">
                <a:latin typeface="AdvTT5843c571"/>
              </a:rPr>
              <a:t>NiCr SGS (6 cycles): a) Evolution of the intensity of the infrared asymmetric vibration band of cyanide at each step from the step </a:t>
            </a:r>
            <a:r>
              <a:rPr lang="en-US" altLang="fr-FR" sz="900">
                <a:latin typeface="AdvTTf90d833a.I"/>
              </a:rPr>
              <a:t>Ni1 </a:t>
            </a:r>
            <a:r>
              <a:rPr lang="en-US" altLang="fr-FR" sz="900">
                <a:latin typeface="AdvTT5843c571"/>
              </a:rPr>
              <a:t>to </a:t>
            </a:r>
            <a:r>
              <a:rPr lang="en-US" altLang="fr-FR" sz="900">
                <a:latin typeface="AdvTTf90d833a.I"/>
              </a:rPr>
              <a:t>Ni6 </a:t>
            </a:r>
            <a:r>
              <a:rPr lang="en-US" altLang="fr-FR" sz="900">
                <a:latin typeface="AdvTT5843c571"/>
              </a:rPr>
              <a:t>and corresponding peak area. b) AFM image and size distributions of the objects at the step </a:t>
            </a:r>
            <a:r>
              <a:rPr lang="en-US" altLang="fr-FR" sz="900">
                <a:latin typeface="AdvTTf90d833a.I"/>
              </a:rPr>
              <a:t>Ni6</a:t>
            </a:r>
            <a:r>
              <a:rPr lang="en-US" altLang="fr-FR" sz="900">
                <a:latin typeface="AdvTT5843c571"/>
              </a:rPr>
              <a:t>. c) </a:t>
            </a:r>
            <a:r>
              <a:rPr lang="en-US" altLang="fr-FR" sz="900">
                <a:latin typeface="AdvTTf90d833a.I"/>
              </a:rPr>
              <a:t>M </a:t>
            </a:r>
            <a:r>
              <a:rPr lang="en-US" altLang="fr-FR" sz="900">
                <a:latin typeface="AdvTT5843c571"/>
              </a:rPr>
              <a:t>= </a:t>
            </a:r>
            <a:r>
              <a:rPr lang="en-US" altLang="fr-FR" sz="900">
                <a:latin typeface="AdvTTf90d833a.I"/>
              </a:rPr>
              <a:t>f</a:t>
            </a:r>
            <a:r>
              <a:rPr lang="en-US" altLang="fr-FR" sz="900">
                <a:latin typeface="AdvTT5843c571"/>
              </a:rPr>
              <a:t>(</a:t>
            </a:r>
            <a:r>
              <a:rPr lang="en-US" altLang="fr-FR" sz="900">
                <a:latin typeface="AdvTTf90d833a.I"/>
              </a:rPr>
              <a:t>T</a:t>
            </a:r>
            <a:r>
              <a:rPr lang="en-US" altLang="fr-FR" sz="900">
                <a:latin typeface="AdvTT5843c571"/>
              </a:rPr>
              <a:t>) curves at </a:t>
            </a:r>
            <a:r>
              <a:rPr lang="en-US" altLang="fr-FR" sz="900">
                <a:latin typeface="AdvTTf90d833a.I"/>
              </a:rPr>
              <a:t>H </a:t>
            </a:r>
            <a:r>
              <a:rPr lang="en-US" altLang="fr-FR" sz="900">
                <a:latin typeface="AdvTT5843c571"/>
              </a:rPr>
              <a:t>= 100 Oe for a bare silicon wafer (left) and at the step </a:t>
            </a:r>
            <a:r>
              <a:rPr lang="en-US" altLang="fr-FR" sz="900">
                <a:latin typeface="AdvTTf90d833a.I"/>
              </a:rPr>
              <a:t>Ni6 </a:t>
            </a:r>
            <a:r>
              <a:rPr lang="en-US" altLang="fr-FR" sz="900">
                <a:latin typeface="AdvTT5843c571"/>
              </a:rPr>
              <a:t>of NiCr SGS (right) </a:t>
            </a:r>
            <a:r>
              <a:rPr lang="en-US" altLang="fr-FR" sz="900">
                <a:latin typeface="AdvTT5843c571+20"/>
              </a:rPr>
              <a:t>– </a:t>
            </a:r>
            <a:r>
              <a:rPr lang="fr-FR" altLang="fr-FR" sz="900">
                <a:latin typeface="AdvTT5843c571"/>
              </a:rPr>
              <a:t>plain circles: ZFC, open circles: FC.</a:t>
            </a:r>
            <a:endParaRPr lang="en-US" altLang="fr-FR" sz="9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>Plateforme Instrumentale de l’ICMMO</a:t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Service Magnétométrie </a:t>
            </a:r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Université Paris-Sud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4025" y="15319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fr-FR" sz="2000" dirty="0" smtClean="0">
                <a:latin typeface="Arial" panose="020B0604020202020204" pitchFamily="34" charset="0"/>
              </a:rPr>
              <a:t>MPMS 5 (1996) :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fr-FR" sz="2000" dirty="0" smtClean="0">
              <a:latin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fr-FR" sz="1600" dirty="0" smtClean="0">
                <a:latin typeface="Arial" panose="020B0604020202020204" pitchFamily="34" charset="0"/>
              </a:rPr>
              <a:t>dc measurements,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fr-FR" sz="1600" dirty="0" smtClean="0">
                <a:latin typeface="Arial" panose="020B0604020202020204" pitchFamily="34" charset="0"/>
              </a:rPr>
              <a:t>2-400K, (temperature sweep mode from 5 to 400K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fr-FR" sz="1600" dirty="0" smtClean="0">
                <a:latin typeface="Arial" panose="020B0604020202020204" pitchFamily="34" charset="0"/>
              </a:rPr>
              <a:t> +/- 5T</a:t>
            </a:r>
          </a:p>
        </p:txBody>
      </p:sp>
      <p:sp>
        <p:nvSpPr>
          <p:cNvPr id="6148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3954463" y="6429375"/>
            <a:ext cx="47593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898989"/>
                </a:solidFill>
              </a:rPr>
              <a:t>Service Magnétométrie</a:t>
            </a:r>
            <a:endParaRPr lang="fr-FR" altLang="fr-FR" sz="1200" dirty="0" smtClean="0">
              <a:solidFill>
                <a:srgbClr val="898989"/>
              </a:solidFill>
            </a:endParaRPr>
          </a:p>
        </p:txBody>
      </p:sp>
      <p:pic>
        <p:nvPicPr>
          <p:cNvPr id="6149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2367" r="2888" b="621"/>
          <a:stretch>
            <a:fillRect/>
          </a:stretch>
        </p:blipFill>
        <p:spPr bwMode="auto">
          <a:xfrm>
            <a:off x="3563938" y="3213100"/>
            <a:ext cx="48244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>Plateforme Instrumentale de l’ICMMO</a:t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Service Magnétométrie </a:t>
            </a:r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Université Paris-Sud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611188" y="1917700"/>
            <a:ext cx="3240087" cy="28384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fr-FR" sz="2000" dirty="0" smtClean="0"/>
              <a:t>XL7 (2012) :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fr-FR" sz="1400" dirty="0" smtClean="0"/>
              <a:t>2-400K, up to 7T, dc measurement,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fr-FR" sz="1400" dirty="0" smtClean="0"/>
              <a:t>RSO,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fr-FR" sz="1400" dirty="0" smtClean="0"/>
              <a:t>ac </a:t>
            </a:r>
            <a:r>
              <a:rPr lang="en-US" altLang="fr-FR" sz="1400" dirty="0"/>
              <a:t>measurement</a:t>
            </a:r>
            <a:r>
              <a:rPr lang="en-US" altLang="fr-FR" sz="1400" dirty="0" smtClean="0"/>
              <a:t> (0.1-1500Hz),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fr-FR" sz="1400" dirty="0" smtClean="0"/>
              <a:t>oven option: up to 800K (SP2M team)</a:t>
            </a:r>
          </a:p>
          <a:p>
            <a:pPr marL="0" lvl="1" indent="35718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sz="2000" dirty="0" smtClean="0"/>
              <a:t>He </a:t>
            </a:r>
            <a:r>
              <a:rPr lang="en-US" altLang="fr-FR" sz="2000" dirty="0" err="1" smtClean="0"/>
              <a:t>reliquifier</a:t>
            </a:r>
            <a:r>
              <a:rPr lang="en-US" altLang="fr-FR" sz="2000" dirty="0" smtClean="0"/>
              <a:t> </a:t>
            </a:r>
            <a:br>
              <a:rPr lang="en-US" altLang="fr-FR" sz="2000" dirty="0" smtClean="0"/>
            </a:br>
            <a:r>
              <a:rPr lang="en-US" altLang="fr-FR" sz="2000" dirty="0" smtClean="0"/>
              <a:t>	(</a:t>
            </a:r>
            <a:r>
              <a:rPr lang="en-US" altLang="fr-FR" sz="2000" dirty="0" err="1" smtClean="0"/>
              <a:t>Cryomech</a:t>
            </a:r>
            <a:r>
              <a:rPr lang="en-US" altLang="fr-FR" sz="2000" dirty="0" smtClean="0"/>
              <a:t> PT410)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fr-FR" sz="2000" dirty="0" smtClean="0">
              <a:latin typeface="Arial" panose="020B0604020202020204" pitchFamily="34" charset="0"/>
            </a:endParaRPr>
          </a:p>
        </p:txBody>
      </p:sp>
      <p:sp>
        <p:nvSpPr>
          <p:cNvPr id="8196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3954463" y="6429375"/>
            <a:ext cx="47593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98989"/>
                </a:solidFill>
              </a:rPr>
              <a:t>Service Magnétométrie</a:t>
            </a:r>
          </a:p>
        </p:txBody>
      </p:sp>
      <p:pic>
        <p:nvPicPr>
          <p:cNvPr id="8197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8199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95425"/>
            <a:ext cx="3132138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>Plateforme Instrumentale de l’ICMMO</a:t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Service Magnétométrie </a:t>
            </a:r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Université Paris-Sud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fr-FR" smtClean="0">
                <a:latin typeface="Arial" panose="020B0604020202020204" pitchFamily="34" charset="0"/>
              </a:rPr>
              <a:t>Photomagnetic measurements: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fr-FR" sz="2400" smtClean="0">
                <a:latin typeface="Arial" panose="020B0604020202020204" pitchFamily="34" charset="0"/>
              </a:rPr>
              <a:t>UV/Vis or Vis/IR Fiberoptic Sample Holder</a:t>
            </a:r>
          </a:p>
        </p:txBody>
      </p:sp>
      <p:sp>
        <p:nvSpPr>
          <p:cNvPr id="10244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3954463" y="6429375"/>
            <a:ext cx="47593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98989"/>
                </a:solidFill>
              </a:rPr>
              <a:t>Service Magnétométrie</a:t>
            </a:r>
          </a:p>
        </p:txBody>
      </p:sp>
      <p:pic>
        <p:nvPicPr>
          <p:cNvPr id="10245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878" r="7317" b="2438"/>
          <a:stretch>
            <a:fillRect/>
          </a:stretch>
        </p:blipFill>
        <p:spPr bwMode="auto">
          <a:xfrm>
            <a:off x="2195513" y="2800350"/>
            <a:ext cx="554513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>Plateforme Instrumentale de l’ICMMO</a:t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Service Magnétométrie </a:t>
            </a:r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Université Paris-Sud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180975" y="142875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fr-FR" dirty="0" smtClean="0">
                <a:latin typeface="Arial" panose="020B0604020202020204" pitchFamily="34" charset="0"/>
              </a:rPr>
              <a:t>Lightning sources: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r-FR" altLang="fr-FR" sz="2400" dirty="0" smtClean="0">
              <a:latin typeface="Arial" panose="020B0604020202020204" pitchFamily="34" charset="0"/>
            </a:endParaRPr>
          </a:p>
        </p:txBody>
      </p:sp>
      <p:sp>
        <p:nvSpPr>
          <p:cNvPr id="12292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3954463" y="6429375"/>
            <a:ext cx="47593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898989"/>
                </a:solidFill>
              </a:rPr>
              <a:t>Service Magnétométrie</a:t>
            </a:r>
            <a:endParaRPr lang="fr-FR" altLang="fr-FR" sz="1200" dirty="0" smtClean="0">
              <a:solidFill>
                <a:srgbClr val="898989"/>
              </a:solidFill>
            </a:endParaRPr>
          </a:p>
        </p:txBody>
      </p:sp>
      <p:pic>
        <p:nvPicPr>
          <p:cNvPr id="12293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200025" y="2201863"/>
            <a:ext cx="39973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Pulsed</a:t>
            </a:r>
            <a:r>
              <a:rPr lang="fr-FR" altLang="fr-FR" sz="2400" dirty="0"/>
              <a:t> Laser </a:t>
            </a:r>
            <a:br>
              <a:rPr lang="fr-FR" altLang="fr-FR" sz="2400" dirty="0"/>
            </a:br>
            <a:r>
              <a:rPr lang="fr-FR" altLang="fr-FR" sz="2400" dirty="0" err="1"/>
              <a:t>Surelite</a:t>
            </a:r>
            <a:r>
              <a:rPr lang="fr-FR" altLang="fr-FR" sz="2400" dirty="0"/>
              <a:t> Continuum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355nm 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 OPO (</a:t>
            </a:r>
            <a:r>
              <a:rPr lang="fr-FR" altLang="fr-FR" sz="2400" dirty="0" smtClean="0"/>
              <a:t>410-1600 </a:t>
            </a:r>
            <a:r>
              <a:rPr lang="fr-FR" altLang="fr-FR" sz="2400" dirty="0"/>
              <a:t>nm)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20 mW/cm² on the </a:t>
            </a:r>
            <a:r>
              <a:rPr lang="fr-FR" altLang="fr-FR" sz="1800" dirty="0" err="1"/>
              <a:t>sample</a:t>
            </a:r>
            <a:endParaRPr lang="fr-FR" altLang="fr-FR" sz="1800" dirty="0"/>
          </a:p>
        </p:txBody>
      </p:sp>
      <p:pic>
        <p:nvPicPr>
          <p:cNvPr id="12295" name="Picture 8" descr="op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497388"/>
            <a:ext cx="33782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7297738" y="5033963"/>
            <a:ext cx="6191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baseline="-25000"/>
              <a:t>Source </a:t>
            </a:r>
            <a:br>
              <a:rPr lang="fr-FR" altLang="fr-FR" sz="1400" b="1" baseline="-25000"/>
            </a:br>
            <a:r>
              <a:rPr lang="fr-FR" altLang="fr-FR" sz="1400" b="1" baseline="-25000">
                <a:latin typeface="Symbol" panose="05050102010706020507" pitchFamily="18" charset="2"/>
              </a:rPr>
              <a:t>l </a:t>
            </a:r>
            <a:r>
              <a:rPr lang="fr-FR" altLang="fr-FR" sz="1400" b="1" baseline="-25000"/>
              <a:t> = 355 nm</a:t>
            </a:r>
          </a:p>
        </p:txBody>
      </p:sp>
      <p:pic>
        <p:nvPicPr>
          <p:cNvPr id="12297" name="Picture 11" descr="bb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387850"/>
            <a:ext cx="16335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Line 12"/>
          <p:cNvSpPr>
            <a:spLocks noChangeShapeType="1"/>
          </p:cNvSpPr>
          <p:nvPr/>
        </p:nvSpPr>
        <p:spPr bwMode="auto">
          <a:xfrm>
            <a:off x="6624638" y="5094288"/>
            <a:ext cx="798512" cy="158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 flipV="1">
            <a:off x="6624638" y="4689475"/>
            <a:ext cx="1587" cy="404813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>
            <a:off x="6505575" y="4689475"/>
            <a:ext cx="119063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 flipH="1">
            <a:off x="4992688" y="4751388"/>
            <a:ext cx="914400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>
            <a:off x="5668963" y="4781550"/>
            <a:ext cx="1587" cy="376238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3" name="Line 17"/>
          <p:cNvSpPr>
            <a:spLocks noChangeShapeType="1"/>
          </p:cNvSpPr>
          <p:nvPr/>
        </p:nvSpPr>
        <p:spPr bwMode="auto">
          <a:xfrm flipH="1">
            <a:off x="4992688" y="5157788"/>
            <a:ext cx="676275" cy="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4" name="Line 18"/>
          <p:cNvSpPr>
            <a:spLocks noChangeShapeType="1"/>
          </p:cNvSpPr>
          <p:nvPr/>
        </p:nvSpPr>
        <p:spPr bwMode="auto">
          <a:xfrm>
            <a:off x="5668963" y="4781550"/>
            <a:ext cx="239712" cy="1588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5" name="Line 19"/>
          <p:cNvSpPr>
            <a:spLocks noChangeShapeType="1"/>
          </p:cNvSpPr>
          <p:nvPr/>
        </p:nvSpPr>
        <p:spPr bwMode="auto">
          <a:xfrm>
            <a:off x="7183438" y="5094288"/>
            <a:ext cx="0" cy="406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6" name="Line 20"/>
          <p:cNvSpPr>
            <a:spLocks noChangeShapeType="1"/>
          </p:cNvSpPr>
          <p:nvPr/>
        </p:nvSpPr>
        <p:spPr bwMode="auto">
          <a:xfrm flipH="1">
            <a:off x="4992688" y="5500688"/>
            <a:ext cx="219075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7" name="Line 21"/>
          <p:cNvSpPr>
            <a:spLocks noChangeShapeType="1"/>
          </p:cNvSpPr>
          <p:nvPr/>
        </p:nvSpPr>
        <p:spPr bwMode="auto">
          <a:xfrm flipH="1">
            <a:off x="6505575" y="4157663"/>
            <a:ext cx="358775" cy="4683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8" name="Text Box 22"/>
          <p:cNvSpPr txBox="1">
            <a:spLocks noChangeArrowheads="1"/>
          </p:cNvSpPr>
          <p:nvPr/>
        </p:nvSpPr>
        <p:spPr bwMode="auto">
          <a:xfrm>
            <a:off x="6573838" y="4078288"/>
            <a:ext cx="7397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aseline="-25000"/>
              <a:t>Cristal de BBO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aseline="-25000">
                <a:latin typeface="Century Gothic" panose="020B0502020202020204" pitchFamily="34" charset="0"/>
              </a:rPr>
              <a:t>(</a:t>
            </a:r>
            <a:r>
              <a:rPr lang="fr-FR" altLang="fr-FR" sz="1400" baseline="-25000">
                <a:latin typeface="Symbol" panose="05050102010706020507" pitchFamily="18" charset="2"/>
              </a:rPr>
              <a:t>b</a:t>
            </a:r>
            <a:r>
              <a:rPr lang="fr-FR" altLang="fr-FR" sz="1400" baseline="-25000">
                <a:latin typeface="Century Gothic" panose="020B0502020202020204" pitchFamily="34" charset="0"/>
              </a:rPr>
              <a:t> BaB2O4)</a:t>
            </a:r>
          </a:p>
        </p:txBody>
      </p:sp>
      <p:sp>
        <p:nvSpPr>
          <p:cNvPr id="12309" name="Rectangle 23"/>
          <p:cNvSpPr>
            <a:spLocks noChangeArrowheads="1"/>
          </p:cNvSpPr>
          <p:nvPr/>
        </p:nvSpPr>
        <p:spPr bwMode="auto">
          <a:xfrm>
            <a:off x="4551363" y="4657725"/>
            <a:ext cx="439737" cy="906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 baseline="-25000">
              <a:latin typeface="Century Gothic" panose="020B0502020202020204" pitchFamily="34" charset="0"/>
            </a:endParaRPr>
          </a:p>
        </p:txBody>
      </p:sp>
      <p:sp>
        <p:nvSpPr>
          <p:cNvPr id="12310" name="Rectangle 24"/>
          <p:cNvSpPr>
            <a:spLocks noChangeArrowheads="1"/>
          </p:cNvSpPr>
          <p:nvPr/>
        </p:nvSpPr>
        <p:spPr bwMode="auto">
          <a:xfrm>
            <a:off x="3995738" y="5094288"/>
            <a:ext cx="517525" cy="31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aseline="-25000">
              <a:latin typeface="Times" panose="02020603050405020304" pitchFamily="18" charset="0"/>
            </a:endParaRPr>
          </a:p>
        </p:txBody>
      </p:sp>
      <p:sp>
        <p:nvSpPr>
          <p:cNvPr id="12311" name="Rectangle 25"/>
          <p:cNvSpPr>
            <a:spLocks noChangeArrowheads="1"/>
          </p:cNvSpPr>
          <p:nvPr/>
        </p:nvSpPr>
        <p:spPr bwMode="auto">
          <a:xfrm rot="16200000">
            <a:off x="4295020" y="4915782"/>
            <a:ext cx="802861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aseline="-25000" dirty="0" err="1" smtClean="0"/>
              <a:t>Fiber</a:t>
            </a:r>
            <a:r>
              <a:rPr lang="fr-FR" altLang="fr-FR" sz="1400" baseline="-25000" dirty="0" smtClean="0"/>
              <a:t> </a:t>
            </a:r>
            <a:r>
              <a:rPr lang="fr-FR" altLang="fr-FR" sz="1400" baseline="-25000" dirty="0" err="1" smtClean="0"/>
              <a:t>coupling</a:t>
            </a:r>
            <a:endParaRPr lang="fr-FR" altLang="fr-FR" sz="1400" baseline="-25000" dirty="0"/>
          </a:p>
        </p:txBody>
      </p:sp>
      <p:sp>
        <p:nvSpPr>
          <p:cNvPr id="12312" name="Text Box 27"/>
          <p:cNvSpPr txBox="1">
            <a:spLocks noChangeArrowheads="1"/>
          </p:cNvSpPr>
          <p:nvPr/>
        </p:nvSpPr>
        <p:spPr bwMode="auto">
          <a:xfrm>
            <a:off x="4402138" y="4089400"/>
            <a:ext cx="873125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aseline="-25000" dirty="0" smtClean="0"/>
              <a:t>«</a:t>
            </a:r>
            <a:r>
              <a:rPr lang="fr-FR" altLang="fr-FR" sz="1400" baseline="-25000" dirty="0"/>
              <a:t> </a:t>
            </a:r>
            <a:r>
              <a:rPr lang="fr-FR" altLang="fr-FR" sz="1400" baseline="-25000" dirty="0" err="1" smtClean="0"/>
              <a:t>Idler</a:t>
            </a:r>
            <a:r>
              <a:rPr lang="fr-FR" altLang="fr-FR" sz="1400" baseline="-25000" dirty="0"/>
              <a:t> »</a:t>
            </a:r>
            <a:br>
              <a:rPr lang="fr-FR" altLang="fr-FR" sz="1400" baseline="-25000" dirty="0"/>
            </a:br>
            <a:r>
              <a:rPr lang="fr-FR" altLang="fr-FR" sz="1400" baseline="-25000" dirty="0">
                <a:latin typeface="Symbol" panose="05050102010706020507" pitchFamily="18" charset="2"/>
              </a:rPr>
              <a:t>l</a:t>
            </a:r>
            <a:r>
              <a:rPr lang="fr-FR" altLang="fr-FR" sz="1400" baseline="-25000" dirty="0">
                <a:latin typeface="Century Gothic" panose="020B0502020202020204" pitchFamily="34" charset="0"/>
              </a:rPr>
              <a:t> </a:t>
            </a:r>
            <a:r>
              <a:rPr lang="fr-FR" altLang="fr-FR" sz="1400" baseline="-25000" dirty="0"/>
              <a:t>&gt; 710 nm</a:t>
            </a:r>
          </a:p>
        </p:txBody>
      </p:sp>
      <p:sp>
        <p:nvSpPr>
          <p:cNvPr id="12313" name="Line 28"/>
          <p:cNvSpPr>
            <a:spLocks noChangeShapeType="1"/>
          </p:cNvSpPr>
          <p:nvPr/>
        </p:nvSpPr>
        <p:spPr bwMode="auto">
          <a:xfrm flipH="1" flipV="1">
            <a:off x="5157788" y="5270500"/>
            <a:ext cx="7937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14" name="Text Box 29"/>
          <p:cNvSpPr txBox="1">
            <a:spLocks noChangeArrowheads="1"/>
          </p:cNvSpPr>
          <p:nvPr/>
        </p:nvSpPr>
        <p:spPr bwMode="auto">
          <a:xfrm>
            <a:off x="4506655" y="5762625"/>
            <a:ext cx="1005404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aseline="-25000" dirty="0" smtClean="0"/>
              <a:t> </a:t>
            </a:r>
            <a:r>
              <a:rPr lang="fr-FR" altLang="fr-FR" sz="1400" baseline="-25000" dirty="0"/>
              <a:t>« Signal »</a:t>
            </a:r>
            <a:br>
              <a:rPr lang="fr-FR" altLang="fr-FR" sz="1400" baseline="-25000" dirty="0"/>
            </a:br>
            <a:r>
              <a:rPr lang="fr-FR" altLang="fr-FR" sz="1400" baseline="-25000" dirty="0"/>
              <a:t>400&lt; </a:t>
            </a:r>
            <a:r>
              <a:rPr lang="fr-FR" altLang="fr-FR" sz="1400" baseline="-25000" dirty="0">
                <a:latin typeface="Symbol" panose="05050102010706020507" pitchFamily="18" charset="2"/>
              </a:rPr>
              <a:t>l </a:t>
            </a:r>
            <a:r>
              <a:rPr lang="fr-FR" altLang="fr-FR" sz="1400" baseline="-25000" dirty="0"/>
              <a:t>&lt; 710 nm</a:t>
            </a:r>
          </a:p>
        </p:txBody>
      </p:sp>
      <p:sp>
        <p:nvSpPr>
          <p:cNvPr id="12315" name="Line 30"/>
          <p:cNvSpPr>
            <a:spLocks noChangeShapeType="1"/>
          </p:cNvSpPr>
          <p:nvPr/>
        </p:nvSpPr>
        <p:spPr bwMode="auto">
          <a:xfrm flipH="1">
            <a:off x="6103938" y="5532438"/>
            <a:ext cx="3175" cy="219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16" name="Text Box 31"/>
          <p:cNvSpPr txBox="1">
            <a:spLocks noChangeArrowheads="1"/>
          </p:cNvSpPr>
          <p:nvPr/>
        </p:nvSpPr>
        <p:spPr bwMode="auto">
          <a:xfrm>
            <a:off x="5728745" y="5786438"/>
            <a:ext cx="736099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aseline="-25000" dirty="0" smtClean="0"/>
              <a:t>Source</a:t>
            </a:r>
            <a:endParaRPr lang="fr-FR" altLang="fr-FR" sz="1400" baseline="-25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aseline="-25000" dirty="0">
                <a:latin typeface="Symbol" panose="05050102010706020507" pitchFamily="18" charset="2"/>
              </a:rPr>
              <a:t>l </a:t>
            </a:r>
            <a:r>
              <a:rPr lang="fr-FR" altLang="fr-FR" sz="1400" baseline="-25000" dirty="0"/>
              <a:t>= 355 nm</a:t>
            </a:r>
          </a:p>
        </p:txBody>
      </p:sp>
      <p:pic>
        <p:nvPicPr>
          <p:cNvPr id="12317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1603375"/>
            <a:ext cx="421481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>Plateforme Instrumentale de l’ICMMO</a:t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Service Magnétométrie </a:t>
            </a:r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Université Paris-Sud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altLang="fr-FR" dirty="0" err="1" smtClean="0">
                <a:latin typeface="Arial" panose="020B0604020202020204" pitchFamily="34" charset="0"/>
              </a:rPr>
              <a:t>Continuous</a:t>
            </a:r>
            <a:r>
              <a:rPr lang="fr-FR" altLang="fr-FR" dirty="0" smtClean="0">
                <a:latin typeface="Arial" panose="020B0604020202020204" pitchFamily="34" charset="0"/>
              </a:rPr>
              <a:t> </a:t>
            </a:r>
            <a:r>
              <a:rPr lang="fr-FR" altLang="fr-FR" dirty="0" err="1" smtClean="0">
                <a:latin typeface="Arial" panose="020B0604020202020204" pitchFamily="34" charset="0"/>
              </a:rPr>
              <a:t>Wave</a:t>
            </a:r>
            <a:r>
              <a:rPr lang="fr-FR" altLang="fr-FR" dirty="0" smtClean="0">
                <a:latin typeface="Arial" panose="020B0604020202020204" pitchFamily="34" charset="0"/>
              </a:rPr>
              <a:t> Sources: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altLang="fr-FR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altLang="fr-FR" sz="1600" dirty="0" smtClean="0">
                <a:latin typeface="Arial" panose="020B0604020202020204" pitchFamily="34" charset="0"/>
              </a:rPr>
              <a:t>Laser Diode (100mW max) : 405, 473, 532, 635 nm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altLang="fr-FR" sz="1600" dirty="0" smtClean="0">
                <a:latin typeface="Arial" panose="020B0604020202020204" pitchFamily="34" charset="0"/>
              </a:rPr>
              <a:t>      </a:t>
            </a:r>
            <a:r>
              <a:rPr lang="fr-FR" altLang="fr-FR" sz="1600" dirty="0" err="1" smtClean="0">
                <a:latin typeface="Arial" panose="020B0604020202020204" pitchFamily="34" charset="0"/>
              </a:rPr>
              <a:t>Low</a:t>
            </a:r>
            <a:r>
              <a:rPr lang="fr-FR" altLang="fr-FR" sz="1600" dirty="0" smtClean="0">
                <a:latin typeface="Arial" panose="020B0604020202020204" pitchFamily="34" charset="0"/>
              </a:rPr>
              <a:t>-power diode (5 mW)    1290-1330 nm</a:t>
            </a:r>
          </a:p>
          <a:p>
            <a:pPr eaLnBrk="1" hangingPunct="1">
              <a:defRPr/>
            </a:pPr>
            <a:endParaRPr lang="fr-FR" altLang="fr-FR" sz="1800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fr-FR" altLang="fr-FR" sz="1800" dirty="0" smtClean="0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altLang="fr-FR" sz="1800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altLang="fr-FR" sz="1600" dirty="0" smtClean="0">
                <a:latin typeface="Arial" panose="020B0604020202020204" pitchFamily="34" charset="0"/>
              </a:rPr>
              <a:t>LED (50 mW max) : 365, 375, 385, 505, 590, 850 nm</a:t>
            </a:r>
          </a:p>
        </p:txBody>
      </p:sp>
      <p:sp>
        <p:nvSpPr>
          <p:cNvPr id="14340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3954463" y="6429375"/>
            <a:ext cx="47593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98989"/>
                </a:solidFill>
              </a:rPr>
              <a:t>Service Magnétométrie</a:t>
            </a:r>
          </a:p>
        </p:txBody>
      </p:sp>
      <p:pic>
        <p:nvPicPr>
          <p:cNvPr id="14341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4165600"/>
            <a:ext cx="22875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984375"/>
            <a:ext cx="27463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>Plateforme Instrumentale de l’ICMMO</a:t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Service Magnétométrie </a:t>
            </a:r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Université Paris-Sud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altLang="fr-FR" sz="2400" dirty="0" smtClean="0">
                <a:latin typeface="Arial" panose="020B0604020202020204" pitchFamily="34" charset="0"/>
              </a:rPr>
              <a:t>Area of </a:t>
            </a:r>
            <a:r>
              <a:rPr lang="fr-FR" altLang="fr-FR" sz="2400" dirty="0" err="1" smtClean="0">
                <a:latin typeface="Arial" panose="020B0604020202020204" pitchFamily="34" charset="0"/>
              </a:rPr>
              <a:t>competence</a:t>
            </a:r>
            <a:r>
              <a:rPr lang="fr-FR" altLang="fr-FR" sz="2400" dirty="0" smtClean="0">
                <a:latin typeface="Arial" panose="020B0604020202020204" pitchFamily="34" charset="0"/>
              </a:rPr>
              <a:t>  : </a:t>
            </a:r>
          </a:p>
          <a:p>
            <a:pPr eaLnBrk="1" hangingPunct="1">
              <a:defRPr/>
            </a:pPr>
            <a:r>
              <a:rPr lang="fr-FR" altLang="fr-FR" sz="1800" dirty="0" err="1" smtClean="0"/>
              <a:t>Molecular</a:t>
            </a:r>
            <a:r>
              <a:rPr lang="fr-FR" altLang="fr-FR" sz="1800" dirty="0" smtClean="0"/>
              <a:t> Complexes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sz="2000" dirty="0" smtClean="0">
              <a:latin typeface="Arial" panose="020B0604020202020204" pitchFamily="34" charset="0"/>
            </a:endParaRPr>
          </a:p>
        </p:txBody>
      </p:sp>
      <p:sp>
        <p:nvSpPr>
          <p:cNvPr id="16388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3954463" y="6429375"/>
            <a:ext cx="47593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98989"/>
                </a:solidFill>
              </a:rPr>
              <a:t>Service Magnétométrie</a:t>
            </a:r>
          </a:p>
        </p:txBody>
      </p:sp>
      <p:pic>
        <p:nvPicPr>
          <p:cNvPr id="16389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740025"/>
            <a:ext cx="21367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2452688"/>
            <a:ext cx="4792662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ZoneTexte 3"/>
          <p:cNvSpPr txBox="1">
            <a:spLocks noChangeArrowheads="1"/>
          </p:cNvSpPr>
          <p:nvPr/>
        </p:nvSpPr>
        <p:spPr bwMode="auto">
          <a:xfrm>
            <a:off x="457200" y="5614988"/>
            <a:ext cx="815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Complexes moléculaires</a:t>
            </a:r>
            <a:r>
              <a:rPr lang="en-US" altLang="fr-FR" sz="900">
                <a:latin typeface="Arial" panose="020B0604020202020204" pitchFamily="34" charset="0"/>
              </a:rPr>
              <a:t>Trinuclear Manganese Complexes of Unsymmetrical Polypodal Diamino N3O3 Ligands with an Unusual [Mn3(μ-OR)4]5+ Triangular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900">
                <a:latin typeface="Arial" panose="020B0604020202020204" pitchFamily="34" charset="0"/>
              </a:rPr>
              <a:t>Core: Synthesis, </a:t>
            </a:r>
            <a:r>
              <a:rPr lang="fr-FR" altLang="fr-FR" sz="900">
                <a:latin typeface="Arial" panose="020B0604020202020204" pitchFamily="34" charset="0"/>
              </a:rPr>
              <a:t>Characterization, and Catalase Activity, </a:t>
            </a:r>
            <a:r>
              <a:rPr lang="sv-SE" altLang="fr-FR" sz="900" i="1">
                <a:latin typeface="Arial" panose="020B0604020202020204" pitchFamily="34" charset="0"/>
              </a:rPr>
              <a:t>Inorg. Chem</a:t>
            </a:r>
            <a:r>
              <a:rPr lang="sv-SE" altLang="fr-FR" sz="900">
                <a:latin typeface="Arial" panose="020B0604020202020204" pitchFamily="34" charset="0"/>
              </a:rPr>
              <a:t>. </a:t>
            </a:r>
            <a:r>
              <a:rPr lang="sv-SE" altLang="fr-FR" sz="900" b="1">
                <a:latin typeface="Arial" panose="020B0604020202020204" pitchFamily="34" charset="0"/>
              </a:rPr>
              <a:t>2014</a:t>
            </a:r>
            <a:r>
              <a:rPr lang="sv-SE" altLang="fr-FR" sz="900">
                <a:latin typeface="Arial" panose="020B0604020202020204" pitchFamily="34" charset="0"/>
              </a:rPr>
              <a:t>, 53, 2545−2553</a:t>
            </a:r>
            <a:endParaRPr lang="fr-FR" altLang="fr-FR" sz="900">
              <a:latin typeface="Arial" panose="020B0604020202020204" pitchFamily="34" charset="0"/>
            </a:endParaRPr>
          </a:p>
        </p:txBody>
      </p:sp>
      <p:sp>
        <p:nvSpPr>
          <p:cNvPr id="16393" name="Rectangle 4"/>
          <p:cNvSpPr>
            <a:spLocks noChangeArrowheads="1"/>
          </p:cNvSpPr>
          <p:nvPr/>
        </p:nvSpPr>
        <p:spPr bwMode="auto">
          <a:xfrm>
            <a:off x="3281363" y="4687888"/>
            <a:ext cx="53292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900">
                <a:latin typeface="AdvOT2e364b11"/>
              </a:rPr>
              <a:t>(a) Temperature dependence of </a:t>
            </a:r>
            <a:r>
              <a:rPr lang="en-US" altLang="fr-FR" sz="900">
                <a:latin typeface="AdvOTdd3b7348.I+03"/>
              </a:rPr>
              <a:t>χ</a:t>
            </a:r>
            <a:r>
              <a:rPr lang="en-US" altLang="fr-FR" sz="900" baseline="-25000">
                <a:latin typeface="AdvOT2e364b11"/>
              </a:rPr>
              <a:t>M</a:t>
            </a:r>
            <a:r>
              <a:rPr lang="en-US" altLang="fr-FR" sz="900">
                <a:latin typeface="AdvOT02ce3bbb.I"/>
              </a:rPr>
              <a:t>T </a:t>
            </a:r>
            <a:r>
              <a:rPr lang="en-US" altLang="fr-FR" sz="900">
                <a:latin typeface="AdvOT2e364b11"/>
              </a:rPr>
              <a:t>for compound </a:t>
            </a:r>
            <a:r>
              <a:rPr lang="en-US" altLang="fr-FR" sz="900">
                <a:latin typeface="AdvOT51c1769e"/>
              </a:rPr>
              <a:t>1</a:t>
            </a:r>
            <a:r>
              <a:rPr lang="en-US" altLang="fr-FR" sz="900">
                <a:latin typeface="AdvOT2e364b11"/>
              </a:rPr>
              <a:t>ClO</a:t>
            </a:r>
            <a:r>
              <a:rPr lang="en-US" altLang="fr-FR" sz="900" baseline="-25000">
                <a:latin typeface="AdvOT2e364b11"/>
              </a:rPr>
              <a:t>4</a:t>
            </a:r>
            <a:r>
              <a:rPr lang="en-US" altLang="fr-FR" sz="900">
                <a:latin typeface="AdvOT2e364b11"/>
              </a:rPr>
              <a:t>: (O) experimental data, solid line in red shows the simulation obtained with the isotropic Hamiltonian (</a:t>
            </a:r>
            <a:r>
              <a:rPr lang="en-US" altLang="fr-FR" sz="900">
                <a:latin typeface="AdvOT2e364b11+fb"/>
              </a:rPr>
              <a:t>fi</a:t>
            </a:r>
            <a:r>
              <a:rPr lang="en-US" altLang="fr-FR" sz="900">
                <a:latin typeface="AdvOT2e364b11"/>
              </a:rPr>
              <a:t>tting in the range 300</a:t>
            </a:r>
            <a:r>
              <a:rPr lang="en-US" altLang="fr-FR" sz="900">
                <a:latin typeface="AdvOT8608a8d1+22"/>
              </a:rPr>
              <a:t>−</a:t>
            </a:r>
            <a:r>
              <a:rPr lang="en-US" altLang="fr-FR" sz="900">
                <a:latin typeface="AdvOT2e364b11"/>
              </a:rPr>
              <a:t>50 K), solid line in blue corresponds to the best </a:t>
            </a:r>
            <a:r>
              <a:rPr lang="en-US" altLang="fr-FR" sz="900">
                <a:latin typeface="AdvOT2e364b11+fb"/>
              </a:rPr>
              <a:t>fi</a:t>
            </a:r>
            <a:r>
              <a:rPr lang="en-US" altLang="fr-FR" sz="900">
                <a:latin typeface="AdvOT2e364b11"/>
              </a:rPr>
              <a:t>t including a local zero-</a:t>
            </a:r>
            <a:r>
              <a:rPr lang="en-US" altLang="fr-FR" sz="900">
                <a:latin typeface="AdvOT2e364b11+fb"/>
              </a:rPr>
              <a:t>fi</a:t>
            </a:r>
            <a:r>
              <a:rPr lang="en-US" altLang="fr-FR" sz="900">
                <a:latin typeface="AdvOT2e364b11"/>
              </a:rPr>
              <a:t>eld splitting parameter </a:t>
            </a:r>
            <a:r>
              <a:rPr lang="en-US" altLang="fr-FR" sz="900">
                <a:latin typeface="AdvOT02ce3bbb.I"/>
              </a:rPr>
              <a:t>D </a:t>
            </a:r>
            <a:r>
              <a:rPr lang="en-US" altLang="fr-FR" sz="900">
                <a:latin typeface="AdvOT2e364b11"/>
              </a:rPr>
              <a:t>(</a:t>
            </a:r>
            <a:r>
              <a:rPr lang="en-US" altLang="fr-FR" sz="900">
                <a:latin typeface="AdvOT2e364b11+fb"/>
              </a:rPr>
              <a:t>fi</a:t>
            </a:r>
            <a:r>
              <a:rPr lang="en-US" altLang="fr-FR" sz="900">
                <a:latin typeface="AdvOT2e364b11"/>
              </a:rPr>
              <a:t>tting in the range 300</a:t>
            </a:r>
            <a:r>
              <a:rPr lang="en-US" altLang="fr-FR" sz="900">
                <a:latin typeface="AdvOT8608a8d1+22"/>
              </a:rPr>
              <a:t>−</a:t>
            </a:r>
            <a:r>
              <a:rPr lang="en-US" altLang="fr-FR" sz="900">
                <a:latin typeface="AdvOT2e364b11"/>
              </a:rPr>
              <a:t>2 K). (b) Magnetization vs </a:t>
            </a:r>
            <a:r>
              <a:rPr lang="en-US" altLang="fr-FR" sz="900">
                <a:latin typeface="AdvOT02ce3bbb.I"/>
              </a:rPr>
              <a:t>H</a:t>
            </a:r>
            <a:r>
              <a:rPr lang="en-US" altLang="fr-FR" sz="900">
                <a:latin typeface="AdvOT2e364b11"/>
              </a:rPr>
              <a:t>/</a:t>
            </a:r>
            <a:r>
              <a:rPr lang="en-US" altLang="fr-FR" sz="900">
                <a:latin typeface="AdvOT02ce3bbb.I"/>
              </a:rPr>
              <a:t>T </a:t>
            </a:r>
            <a:r>
              <a:rPr lang="en-US" altLang="fr-FR" sz="900">
                <a:latin typeface="AdvOT2e364b11"/>
              </a:rPr>
              <a:t>curves recorded at 2, 4, 6, and 10 K. Solid lines correspond to the curves determined using the parameters deduced from the </a:t>
            </a:r>
            <a:r>
              <a:rPr lang="en-US" altLang="fr-FR" sz="900">
                <a:latin typeface="AdvOTdd3b7348.I+03"/>
              </a:rPr>
              <a:t>χ</a:t>
            </a:r>
            <a:r>
              <a:rPr lang="en-US" altLang="fr-FR" sz="900" baseline="-25000">
                <a:latin typeface="AdvOT2e364b11"/>
              </a:rPr>
              <a:t>M</a:t>
            </a:r>
            <a:r>
              <a:rPr lang="en-US" altLang="fr-FR" sz="900">
                <a:latin typeface="AdvOT02ce3bbb.I"/>
              </a:rPr>
              <a:t>T </a:t>
            </a:r>
            <a:r>
              <a:rPr lang="en-US" altLang="fr-FR" sz="900">
                <a:latin typeface="AdvOT2e364b11"/>
              </a:rPr>
              <a:t>= </a:t>
            </a:r>
            <a:r>
              <a:rPr lang="en-US" altLang="fr-FR" sz="900">
                <a:latin typeface="AdvOT02ce3bbb.I"/>
              </a:rPr>
              <a:t>f</a:t>
            </a:r>
            <a:r>
              <a:rPr lang="en-US" altLang="fr-FR" sz="900">
                <a:latin typeface="AdvOT2e364b11"/>
              </a:rPr>
              <a:t>(</a:t>
            </a:r>
            <a:r>
              <a:rPr lang="en-US" altLang="fr-FR" sz="900">
                <a:latin typeface="AdvOT02ce3bbb.I"/>
              </a:rPr>
              <a:t>T</a:t>
            </a:r>
            <a:r>
              <a:rPr lang="en-US" altLang="fr-FR" sz="900">
                <a:latin typeface="AdvOT2e364b11"/>
              </a:rPr>
              <a:t>) curve.</a:t>
            </a:r>
            <a:endParaRPr lang="fr-FR" altLang="fr-FR" sz="9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>Plateforme Instrumentale de l’ICMMO</a:t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Service Magnétométrie </a:t>
            </a:r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Université Paris-Sud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</a:rPr>
              <a:t>Area of </a:t>
            </a:r>
            <a:r>
              <a:rPr lang="fr-FR" altLang="fr-FR" sz="2400" dirty="0" err="1">
                <a:latin typeface="Arial" panose="020B0604020202020204" pitchFamily="34" charset="0"/>
              </a:rPr>
              <a:t>competence</a:t>
            </a:r>
            <a:r>
              <a:rPr lang="fr-FR" altLang="fr-FR" sz="2400" dirty="0">
                <a:latin typeface="Arial" panose="020B0604020202020204" pitchFamily="34" charset="0"/>
              </a:rPr>
              <a:t>  : </a:t>
            </a:r>
          </a:p>
          <a:p>
            <a:pPr eaLnBrk="1" hangingPunct="1">
              <a:defRPr/>
            </a:pPr>
            <a:r>
              <a:rPr lang="fr-FR" altLang="fr-FR" sz="1800" dirty="0" smtClean="0"/>
              <a:t>Single </a:t>
            </a:r>
            <a:r>
              <a:rPr lang="fr-FR" altLang="fr-FR" sz="1800" dirty="0" err="1" smtClean="0"/>
              <a:t>Molecule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Magnet</a:t>
            </a:r>
            <a:endParaRPr lang="fr-FR" altLang="fr-FR" sz="18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sz="2000" dirty="0" smtClean="0"/>
          </a:p>
        </p:txBody>
      </p:sp>
      <p:sp>
        <p:nvSpPr>
          <p:cNvPr id="18436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3954463" y="6429375"/>
            <a:ext cx="47593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98989"/>
                </a:solidFill>
              </a:rPr>
              <a:t>Service Magnétométrie</a:t>
            </a:r>
          </a:p>
        </p:txBody>
      </p:sp>
      <p:pic>
        <p:nvPicPr>
          <p:cNvPr id="18437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ZoneTexte 3"/>
          <p:cNvSpPr txBox="1">
            <a:spLocks noChangeArrowheads="1"/>
          </p:cNvSpPr>
          <p:nvPr/>
        </p:nvSpPr>
        <p:spPr bwMode="auto">
          <a:xfrm>
            <a:off x="452438" y="5965825"/>
            <a:ext cx="76184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900">
                <a:latin typeface="Arial" panose="020B0604020202020204" pitchFamily="34" charset="0"/>
              </a:rPr>
              <a:t>Structural and Electronic Dependence of the Single-Molecule-Magnet Behavior of Dysprosium(III) Complexes</a:t>
            </a:r>
            <a:r>
              <a:rPr lang="fr-FR" altLang="fr-FR" sz="900" i="1">
                <a:latin typeface="Arial" panose="020B0604020202020204" pitchFamily="34" charset="0"/>
              </a:rPr>
              <a:t>, </a:t>
            </a:r>
            <a:r>
              <a:rPr lang="sv-SE" altLang="fr-FR" sz="900" i="1">
                <a:latin typeface="Arial" panose="020B0604020202020204" pitchFamily="34" charset="0"/>
              </a:rPr>
              <a:t>Inorg. Chem</a:t>
            </a:r>
            <a:r>
              <a:rPr lang="sv-SE" altLang="fr-FR" sz="900">
                <a:latin typeface="Arial" panose="020B0604020202020204" pitchFamily="34" charset="0"/>
              </a:rPr>
              <a:t>. </a:t>
            </a:r>
            <a:r>
              <a:rPr lang="sv-SE" altLang="fr-FR" sz="900" b="1">
                <a:latin typeface="Arial" panose="020B0604020202020204" pitchFamily="34" charset="0"/>
              </a:rPr>
              <a:t>2014</a:t>
            </a:r>
            <a:r>
              <a:rPr lang="sv-SE" altLang="fr-FR" sz="900">
                <a:latin typeface="Arial" panose="020B0604020202020204" pitchFamily="34" charset="0"/>
              </a:rPr>
              <a:t>, 53, 2598−2605</a:t>
            </a:r>
            <a:endParaRPr lang="fr-FR" altLang="fr-FR" sz="900">
              <a:latin typeface="Arial" panose="020B0604020202020204" pitchFamily="34" charset="0"/>
            </a:endParaRPr>
          </a:p>
        </p:txBody>
      </p:sp>
      <p:pic>
        <p:nvPicPr>
          <p:cNvPr id="18439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2716213"/>
            <a:ext cx="177800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2195513"/>
            <a:ext cx="1884362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4500563"/>
            <a:ext cx="25019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6"/>
          <p:cNvSpPr>
            <a:spLocks noChangeArrowheads="1"/>
          </p:cNvSpPr>
          <p:nvPr/>
        </p:nvSpPr>
        <p:spPr bwMode="auto">
          <a:xfrm>
            <a:off x="1277938" y="4546600"/>
            <a:ext cx="18351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fr-FR" sz="900">
                <a:latin typeface="AdvOT2e364b11"/>
              </a:rPr>
              <a:t>Perspective showing the distorted bicapped square-antiprismatic geometries of the central dysprosium(III) ion for </a:t>
            </a:r>
            <a:r>
              <a:rPr lang="en-US" altLang="fr-FR" sz="900">
                <a:latin typeface="AdvOT51c1769e"/>
              </a:rPr>
              <a:t>1 </a:t>
            </a:r>
            <a:r>
              <a:rPr lang="en-US" altLang="fr-FR" sz="900">
                <a:latin typeface="AdvOT2e364b11"/>
              </a:rPr>
              <a:t>(a and b) and </a:t>
            </a:r>
            <a:r>
              <a:rPr lang="en-US" altLang="fr-FR" sz="900">
                <a:latin typeface="AdvOT51c1769e"/>
              </a:rPr>
              <a:t>2 </a:t>
            </a:r>
            <a:r>
              <a:rPr lang="en-US" altLang="fr-FR" sz="900">
                <a:latin typeface="AdvOT2e364b11"/>
              </a:rPr>
              <a:t>(c and d).</a:t>
            </a:r>
            <a:endParaRPr lang="fr-FR" altLang="fr-FR" sz="900">
              <a:latin typeface="Arial" panose="020B0604020202020204" pitchFamily="34" charset="0"/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6557963" y="2413000"/>
            <a:ext cx="1577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fr-FR" sz="900">
                <a:latin typeface="AdvOT2e364b11"/>
              </a:rPr>
              <a:t>ac susceptibility data for complexes </a:t>
            </a:r>
            <a:r>
              <a:rPr lang="en-US" altLang="fr-FR" sz="900">
                <a:latin typeface="AdvOT51c1769e"/>
              </a:rPr>
              <a:t>1 </a:t>
            </a:r>
            <a:r>
              <a:rPr lang="en-US" altLang="fr-FR" sz="900">
                <a:latin typeface="AdvOT2e364b11"/>
              </a:rPr>
              <a:t>(a and b) and </a:t>
            </a:r>
            <a:r>
              <a:rPr lang="en-US" altLang="fr-FR" sz="900">
                <a:latin typeface="AdvOT51c1769e"/>
              </a:rPr>
              <a:t>2 </a:t>
            </a:r>
            <a:r>
              <a:rPr lang="en-US" altLang="fr-FR" sz="900">
                <a:latin typeface="AdvOT2e364b11"/>
              </a:rPr>
              <a:t>(c and d). Plots of </a:t>
            </a:r>
            <a:r>
              <a:rPr lang="en-US" altLang="fr-FR" sz="900">
                <a:latin typeface="AdvOTdd3b7348.I+03"/>
              </a:rPr>
              <a:t>χ</a:t>
            </a:r>
            <a:r>
              <a:rPr lang="en-US" altLang="fr-FR" sz="900">
                <a:latin typeface="AdvOT8608a8d1+20"/>
              </a:rPr>
              <a:t>′ </a:t>
            </a:r>
            <a:r>
              <a:rPr lang="en-US" altLang="fr-FR" sz="900">
                <a:latin typeface="AdvOT2e364b11"/>
              </a:rPr>
              <a:t>(a and c) and </a:t>
            </a:r>
            <a:r>
              <a:rPr lang="en-US" altLang="fr-FR" sz="900">
                <a:latin typeface="AdvOTdd3b7348.I+03"/>
              </a:rPr>
              <a:t>χ</a:t>
            </a:r>
            <a:r>
              <a:rPr lang="en-US" altLang="fr-FR" sz="900">
                <a:latin typeface="AdvOT8608a8d1+20"/>
              </a:rPr>
              <a:t>″ </a:t>
            </a:r>
            <a:r>
              <a:rPr lang="en-US" altLang="fr-FR" sz="900">
                <a:latin typeface="AdvOT2e364b11"/>
              </a:rPr>
              <a:t>(b and d) versus temperature at di</a:t>
            </a:r>
            <a:r>
              <a:rPr lang="en-US" altLang="fr-FR" sz="900">
                <a:latin typeface="AdvOT2e364b11+fb"/>
              </a:rPr>
              <a:t>ff</a:t>
            </a:r>
            <a:r>
              <a:rPr lang="en-US" altLang="fr-FR" sz="900">
                <a:latin typeface="AdvOT2e364b11"/>
              </a:rPr>
              <a:t>erent wave frequencies under a dc </a:t>
            </a:r>
            <a:r>
              <a:rPr lang="en-US" altLang="fr-FR" sz="900">
                <a:latin typeface="AdvOT2e364b11+fb"/>
              </a:rPr>
              <a:t>fi</a:t>
            </a:r>
            <a:r>
              <a:rPr lang="en-US" altLang="fr-FR" sz="900">
                <a:latin typeface="AdvOT2e364b11"/>
              </a:rPr>
              <a:t>eld (</a:t>
            </a:r>
            <a:r>
              <a:rPr lang="en-US" altLang="fr-FR" sz="900">
                <a:latin typeface="AdvOT02ce3bbb.I"/>
              </a:rPr>
              <a:t>H </a:t>
            </a:r>
            <a:r>
              <a:rPr lang="en-US" altLang="fr-FR" sz="900">
                <a:latin typeface="AdvOT2e364b11"/>
              </a:rPr>
              <a:t>= 1000 Oe).</a:t>
            </a:r>
            <a:endParaRPr lang="fr-FR" altLang="fr-FR" sz="900">
              <a:latin typeface="Arial" panose="020B0604020202020204" pitchFamily="34" charset="0"/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6557963" y="4202113"/>
            <a:ext cx="1258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900">
                <a:solidFill>
                  <a:srgbClr val="000000"/>
                </a:solidFill>
                <a:latin typeface="AdvOT2e364b11"/>
              </a:rPr>
              <a:t>Cole</a:t>
            </a:r>
            <a:r>
              <a:rPr lang="en-US" altLang="fr-FR" sz="900">
                <a:solidFill>
                  <a:srgbClr val="000000"/>
                </a:solidFill>
                <a:latin typeface="AdvOT8608a8d1+22"/>
              </a:rPr>
              <a:t>−</a:t>
            </a:r>
            <a:r>
              <a:rPr lang="en-US" altLang="fr-FR" sz="900">
                <a:solidFill>
                  <a:srgbClr val="000000"/>
                </a:solidFill>
                <a:latin typeface="AdvOT2e364b11"/>
              </a:rPr>
              <a:t>Cole plots obtained for complexes </a:t>
            </a:r>
            <a:r>
              <a:rPr lang="en-US" altLang="fr-FR" sz="900">
                <a:solidFill>
                  <a:srgbClr val="000000"/>
                </a:solidFill>
                <a:latin typeface="AdvOT51c1769e"/>
              </a:rPr>
              <a:t>1 </a:t>
            </a:r>
            <a:r>
              <a:rPr lang="en-US" altLang="fr-FR" sz="900">
                <a:solidFill>
                  <a:srgbClr val="000000"/>
                </a:solidFill>
                <a:latin typeface="AdvOT2e364b11"/>
              </a:rPr>
              <a:t>(a) and </a:t>
            </a:r>
            <a:r>
              <a:rPr lang="en-US" altLang="fr-FR" sz="900">
                <a:solidFill>
                  <a:srgbClr val="000000"/>
                </a:solidFill>
                <a:latin typeface="AdvOT51c1769e"/>
              </a:rPr>
              <a:t>2 </a:t>
            </a:r>
            <a:r>
              <a:rPr lang="en-US" altLang="fr-FR" sz="900">
                <a:solidFill>
                  <a:srgbClr val="000000"/>
                </a:solidFill>
                <a:latin typeface="AdvOT2e364b11"/>
              </a:rPr>
              <a:t>(b). The solid lines represent the </a:t>
            </a:r>
            <a:r>
              <a:rPr lang="en-US" altLang="fr-FR" sz="900">
                <a:solidFill>
                  <a:srgbClr val="000000"/>
                </a:solidFill>
                <a:latin typeface="AdvOT2e364b11+fb"/>
              </a:rPr>
              <a:t>fi</a:t>
            </a:r>
            <a:r>
              <a:rPr lang="en-US" altLang="fr-FR" sz="900">
                <a:solidFill>
                  <a:srgbClr val="000000"/>
                </a:solidFill>
                <a:latin typeface="AdvOT2e364b11"/>
              </a:rPr>
              <a:t>t obtained with a generalized Debye </a:t>
            </a:r>
            <a:r>
              <a:rPr lang="fr-FR" altLang="fr-FR" sz="900">
                <a:solidFill>
                  <a:srgbClr val="000000"/>
                </a:solidFill>
                <a:latin typeface="AdvOT2e364b11"/>
              </a:rPr>
              <a:t>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>Plateforme Instrumentale de l’ICMMO</a:t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Service Magnétométrie </a:t>
            </a:r>
            <a: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FR" altLang="fr-FR" sz="24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2000" smtClean="0">
                <a:solidFill>
                  <a:schemeClr val="bg1"/>
                </a:solidFill>
                <a:latin typeface="Arial" panose="020B0604020202020204" pitchFamily="34" charset="0"/>
              </a:rPr>
              <a:t>Université Paris-Sud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179388" y="1516063"/>
            <a:ext cx="8229600" cy="22637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fr-FR" sz="2400" dirty="0" smtClean="0">
                <a:latin typeface="Arial" panose="020B0604020202020204" pitchFamily="34" charset="0"/>
              </a:rPr>
              <a:t>Area of competence  </a:t>
            </a:r>
            <a:r>
              <a:rPr lang="fr-FR" altLang="fr-FR" sz="2400" dirty="0" smtClean="0">
                <a:latin typeface="Arial" panose="020B0604020202020204" pitchFamily="34" charset="0"/>
              </a:rPr>
              <a:t>: </a:t>
            </a:r>
            <a:endParaRPr lang="fr-FR" altLang="fr-FR" sz="24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altLang="fr-FR" sz="1800" dirty="0" smtClean="0"/>
              <a:t>Nanoparticules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sz="2000" dirty="0" smtClean="0">
              <a:latin typeface="Arial" panose="020B0604020202020204" pitchFamily="34" charset="0"/>
            </a:endParaRPr>
          </a:p>
        </p:txBody>
      </p:sp>
      <p:sp>
        <p:nvSpPr>
          <p:cNvPr id="20484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3954463" y="6429375"/>
            <a:ext cx="47593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898989"/>
                </a:solidFill>
              </a:rPr>
              <a:t>Service Magnétométrie</a:t>
            </a:r>
          </a:p>
        </p:txBody>
      </p:sp>
      <p:pic>
        <p:nvPicPr>
          <p:cNvPr id="20485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ZoneTexte 3"/>
          <p:cNvSpPr txBox="1">
            <a:spLocks noChangeArrowheads="1"/>
          </p:cNvSpPr>
          <p:nvPr/>
        </p:nvSpPr>
        <p:spPr bwMode="auto">
          <a:xfrm>
            <a:off x="0" y="5992813"/>
            <a:ext cx="90852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Magnetization Reversal in CsNi</a:t>
            </a:r>
            <a:r>
              <a:rPr lang="fr-FR" altLang="fr-FR" sz="900" baseline="30000">
                <a:latin typeface="Arial" panose="020B0604020202020204" pitchFamily="34" charset="0"/>
              </a:rPr>
              <a:t>II</a:t>
            </a:r>
            <a:r>
              <a:rPr lang="fr-FR" altLang="fr-FR" sz="900">
                <a:latin typeface="Arial" panose="020B0604020202020204" pitchFamily="34" charset="0"/>
              </a:rPr>
              <a:t>Cr</a:t>
            </a:r>
            <a:r>
              <a:rPr lang="fr-FR" altLang="fr-FR" sz="900" baseline="30000">
                <a:latin typeface="Arial" panose="020B0604020202020204" pitchFamily="34" charset="0"/>
              </a:rPr>
              <a:t>III</a:t>
            </a:r>
            <a:r>
              <a:rPr lang="fr-FR" altLang="fr-FR" sz="900">
                <a:latin typeface="Arial" panose="020B0604020202020204" pitchFamily="34" charset="0"/>
              </a:rPr>
              <a:t>(CN)</a:t>
            </a:r>
            <a:r>
              <a:rPr lang="fr-FR" altLang="fr-FR" sz="900" baseline="-25000">
                <a:latin typeface="Arial" panose="020B0604020202020204" pitchFamily="34" charset="0"/>
              </a:rPr>
              <a:t>6</a:t>
            </a:r>
            <a:r>
              <a:rPr lang="fr-FR" altLang="fr-FR" sz="900">
                <a:latin typeface="Arial" panose="020B0604020202020204" pitchFamily="34" charset="0"/>
              </a:rPr>
              <a:t> Coordination Nanoparticles: Unravelling Surface Anisotropy and Dipolar Interaction Effects, </a:t>
            </a:r>
            <a:r>
              <a:rPr lang="nl-NL" altLang="fr-FR" sz="900" i="1">
                <a:latin typeface="Arial" panose="020B0604020202020204" pitchFamily="34" charset="0"/>
              </a:rPr>
              <a:t>Adv. Funct. Mater</a:t>
            </a:r>
            <a:r>
              <a:rPr lang="nl-NL" altLang="fr-FR" sz="900">
                <a:latin typeface="Arial" panose="020B0604020202020204" pitchFamily="34" charset="0"/>
              </a:rPr>
              <a:t>. </a:t>
            </a:r>
            <a:r>
              <a:rPr lang="nl-NL" altLang="fr-FR" sz="900" b="1">
                <a:latin typeface="Arial" panose="020B0604020202020204" pitchFamily="34" charset="0"/>
              </a:rPr>
              <a:t>2014</a:t>
            </a:r>
            <a:r>
              <a:rPr lang="nl-NL" altLang="fr-FR" sz="900">
                <a:latin typeface="Arial" panose="020B0604020202020204" pitchFamily="34" charset="0"/>
              </a:rPr>
              <a:t>, 24, 5402–5411</a:t>
            </a:r>
          </a:p>
        </p:txBody>
      </p:sp>
      <p:pic>
        <p:nvPicPr>
          <p:cNvPr id="20487" name="Picture 2" descr="http://images.readcube-cdn.com/publishers/wiley/figures/f84f9c72d4de3fc0255d6c78623490d2169108ddfb48f48a4072d553013bbfd5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36813"/>
            <a:ext cx="231775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http://images.readcube-cdn.com/publishers/wiley/figures/f84f9c72d4de3fc0255d6c78623490d2169108ddfb48f48a4072d553013bbfd5/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436813"/>
            <a:ext cx="3619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1"/>
          <p:cNvSpPr>
            <a:spLocks noChangeArrowheads="1"/>
          </p:cNvSpPr>
          <p:nvPr/>
        </p:nvSpPr>
        <p:spPr bwMode="auto">
          <a:xfrm>
            <a:off x="31750" y="5265738"/>
            <a:ext cx="4035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fr-FR" sz="900">
                <a:latin typeface="Arial" panose="020B0604020202020204" pitchFamily="34" charset="0"/>
              </a:rPr>
              <a:t>TEM images of the nanoparticles [8], [10], [12], [16], [18] and [22] embedded in DODA+ (top, scale bar: 100 nm) and HRTEM images of the nanoparticles [6] (bottom left, scale bar: 5 nm) and [30] (bottom right, insert: electronic diffraction pattern).</a:t>
            </a:r>
            <a:endParaRPr lang="fr-FR" altLang="fr-FR" sz="900">
              <a:latin typeface="Arial" panose="020B0604020202020204" pitchFamily="34" charset="0"/>
            </a:endParaRPr>
          </a:p>
        </p:txBody>
      </p:sp>
      <p:sp>
        <p:nvSpPr>
          <p:cNvPr id="20490" name="Rectangle 2"/>
          <p:cNvSpPr>
            <a:spLocks noChangeArrowheads="1"/>
          </p:cNvSpPr>
          <p:nvPr/>
        </p:nvSpPr>
        <p:spPr bwMode="auto">
          <a:xfrm>
            <a:off x="4152900" y="5265738"/>
            <a:ext cx="457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fr-FR" sz="900">
                <a:latin typeface="Arial" panose="020B0604020202020204" pitchFamily="34" charset="0"/>
              </a:rPr>
              <a:t>Out-of-phase component, χ″, of the magnetic susceptibility at 1 Hz for the highly diluted samples [6_dil] (●), [8_dil] (◻), [10_dil] (▴), [12_dil] (⋄), [16_dil] (▾), [18_dil] (+) and [22_dil] (×).</a:t>
            </a:r>
            <a:endParaRPr lang="fr-FR" altLang="fr-FR" sz="9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1255</Words>
  <Application>Microsoft Office PowerPoint</Application>
  <PresentationFormat>Affichage à l'écran (4:3)</PresentationFormat>
  <Paragraphs>113</Paragraphs>
  <Slides>13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25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40" baseType="lpstr">
      <vt:lpstr>Arial</vt:lpstr>
      <vt:lpstr>ＭＳ Ｐゴシック</vt:lpstr>
      <vt:lpstr>Calibri</vt:lpstr>
      <vt:lpstr>Wingdings</vt:lpstr>
      <vt:lpstr>Symbol</vt:lpstr>
      <vt:lpstr>Century Gothic</vt:lpstr>
      <vt:lpstr>Times</vt:lpstr>
      <vt:lpstr>AdvOT2e364b11</vt:lpstr>
      <vt:lpstr>AdvOTdd3b7348.I+03</vt:lpstr>
      <vt:lpstr>AdvOT02ce3bbb.I</vt:lpstr>
      <vt:lpstr>AdvOT51c1769e</vt:lpstr>
      <vt:lpstr>AdvOT2e364b11+fb</vt:lpstr>
      <vt:lpstr>AdvOT8608a8d1+22</vt:lpstr>
      <vt:lpstr>AdvOT8608a8d1+20</vt:lpstr>
      <vt:lpstr>AdvOTd3a5f740</vt:lpstr>
      <vt:lpstr>AdvOTd3a5f740+fb</vt:lpstr>
      <vt:lpstr>AdvOT8608a8d1+25</vt:lpstr>
      <vt:lpstr>AdvTimes</vt:lpstr>
      <vt:lpstr>TimesNewRoman</vt:lpstr>
      <vt:lpstr>TimesNewRoman,Italic</vt:lpstr>
      <vt:lpstr>TimesNewRoman,Bold</vt:lpstr>
      <vt:lpstr>ScalaSansLF-Regular</vt:lpstr>
      <vt:lpstr>AdvTT5843c571</vt:lpstr>
      <vt:lpstr>AdvTTf90d833a.I</vt:lpstr>
      <vt:lpstr>AdvTT5843c571+20</vt:lpstr>
      <vt:lpstr>Thème Office</vt:lpstr>
      <vt:lpstr>KaleidaGraph Plot</vt:lpstr>
      <vt:lpstr>Plateforme de l’ICMMO</vt:lpstr>
      <vt:lpstr>Plateforme Instrumentale de l’ICMMO Service Magnétométrie  Université Paris-Sud</vt:lpstr>
      <vt:lpstr>Plateforme Instrumentale de l’ICMMO Service Magnétométrie  Université Paris-Sud</vt:lpstr>
      <vt:lpstr>Plateforme Instrumentale de l’ICMMO Service Magnétométrie  Université Paris-Sud</vt:lpstr>
      <vt:lpstr>Plateforme Instrumentale de l’ICMMO Service Magnétométrie  Université Paris-Sud</vt:lpstr>
      <vt:lpstr>Plateforme Instrumentale de l’ICMMO Service Magnétométrie  Université Paris-Sud</vt:lpstr>
      <vt:lpstr>Plateforme Instrumentale de l’ICMMO Service Magnétométrie  Université Paris-Sud</vt:lpstr>
      <vt:lpstr>Plateforme Instrumentale de l’ICMMO Service Magnétométrie  Université Paris-Sud</vt:lpstr>
      <vt:lpstr>Plateforme Instrumentale de l’ICMMO Service Magnétométrie  Université Paris-Sud</vt:lpstr>
      <vt:lpstr>Plateforme Instrumentale de l’ICMMO Service Magnétométrie  Université Paris-Sud</vt:lpstr>
      <vt:lpstr>Plateforme Instrumentale de l’ICMMO Service Magnétométrie  Université Paris-Sud</vt:lpstr>
      <vt:lpstr>Plateforme Instrumentale de l’ICMMO Service Magnétométrie  Université Paris-Sud</vt:lpstr>
      <vt:lpstr>Plateforme Instrumentale de l’ICMMO Service Magnétométrie  Université Paris-Sud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Eric Riviere</dc:creator>
  <cp:lastModifiedBy>Eric Riviere</cp:lastModifiedBy>
  <cp:revision>84</cp:revision>
  <dcterms:created xsi:type="dcterms:W3CDTF">2011-09-21T08:39:29Z</dcterms:created>
  <dcterms:modified xsi:type="dcterms:W3CDTF">2018-09-07T13:15:06Z</dcterms:modified>
</cp:coreProperties>
</file>