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7099300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699"/>
    <a:srgbClr val="3E89CE"/>
    <a:srgbClr val="5B9BD5"/>
    <a:srgbClr val="BDD7EE"/>
    <a:srgbClr val="F8CB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6828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9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4FBF9-C927-42D0-8FC4-5E14FEBBD2A5}" type="datetimeFigureOut">
              <a:rPr lang="fr-FR" smtClean="0"/>
              <a:t>06/02/2020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3EBC0-0473-407B-B2CA-B8F72ED1358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482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4FBF9-C927-42D0-8FC4-5E14FEBBD2A5}" type="datetimeFigureOut">
              <a:rPr lang="fr-FR" smtClean="0"/>
              <a:t>06/02/2020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3EBC0-0473-407B-B2CA-B8F72ED1358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0152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4FBF9-C927-42D0-8FC4-5E14FEBBD2A5}" type="datetimeFigureOut">
              <a:rPr lang="fr-FR" smtClean="0"/>
              <a:t>06/02/2020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3EBC0-0473-407B-B2CA-B8F72ED1358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5580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4FBF9-C927-42D0-8FC4-5E14FEBBD2A5}" type="datetimeFigureOut">
              <a:rPr lang="fr-FR" smtClean="0"/>
              <a:t>06/02/2020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3EBC0-0473-407B-B2CA-B8F72ED1358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6211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4FBF9-C927-42D0-8FC4-5E14FEBBD2A5}" type="datetimeFigureOut">
              <a:rPr lang="fr-FR" smtClean="0"/>
              <a:t>06/02/2020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3EBC0-0473-407B-B2CA-B8F72ED1358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6199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4FBF9-C927-42D0-8FC4-5E14FEBBD2A5}" type="datetimeFigureOut">
              <a:rPr lang="fr-FR" smtClean="0"/>
              <a:t>06/02/2020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3EBC0-0473-407B-B2CA-B8F72ED1358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45319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4FBF9-C927-42D0-8FC4-5E14FEBBD2A5}" type="datetimeFigureOut">
              <a:rPr lang="fr-FR" smtClean="0"/>
              <a:t>06/02/2020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3EBC0-0473-407B-B2CA-B8F72ED1358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0348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4FBF9-C927-42D0-8FC4-5E14FEBBD2A5}" type="datetimeFigureOut">
              <a:rPr lang="fr-FR" smtClean="0"/>
              <a:t>06/02/2020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3EBC0-0473-407B-B2CA-B8F72ED1358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9402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4FBF9-C927-42D0-8FC4-5E14FEBBD2A5}" type="datetimeFigureOut">
              <a:rPr lang="fr-FR" smtClean="0"/>
              <a:t>06/02/2020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3EBC0-0473-407B-B2CA-B8F72ED1358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3867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4FBF9-C927-42D0-8FC4-5E14FEBBD2A5}" type="datetimeFigureOut">
              <a:rPr lang="fr-FR" smtClean="0"/>
              <a:t>06/02/2020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3EBC0-0473-407B-B2CA-B8F72ED1358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1251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4FBF9-C927-42D0-8FC4-5E14FEBBD2A5}" type="datetimeFigureOut">
              <a:rPr lang="fr-FR" smtClean="0"/>
              <a:t>06/02/2020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3EBC0-0473-407B-B2CA-B8F72ED1358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9781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E4FBF9-C927-42D0-8FC4-5E14FEBBD2A5}" type="datetimeFigureOut">
              <a:rPr lang="fr-FR" smtClean="0"/>
              <a:t>06/02/2020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B3EBC0-0473-407B-B2CA-B8F72ED1358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7521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Connecteur droit 21"/>
          <p:cNvCxnSpPr/>
          <p:nvPr/>
        </p:nvCxnSpPr>
        <p:spPr>
          <a:xfrm>
            <a:off x="4252874" y="2318383"/>
            <a:ext cx="79311" cy="31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31"/>
          <p:cNvCxnSpPr/>
          <p:nvPr/>
        </p:nvCxnSpPr>
        <p:spPr>
          <a:xfrm>
            <a:off x="4272073" y="4168876"/>
            <a:ext cx="79311" cy="31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32"/>
          <p:cNvCxnSpPr/>
          <p:nvPr/>
        </p:nvCxnSpPr>
        <p:spPr>
          <a:xfrm flipV="1">
            <a:off x="4294784" y="4569830"/>
            <a:ext cx="56542" cy="54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3565457" y="994722"/>
            <a:ext cx="5197169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0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Modes d’ionisation en fonction des caractéristiques des composés</a:t>
            </a:r>
          </a:p>
        </p:txBody>
      </p:sp>
      <p:sp>
        <p:nvSpPr>
          <p:cNvPr id="13" name="ZoneTexte 12"/>
          <p:cNvSpPr txBox="1"/>
          <p:nvPr/>
        </p:nvSpPr>
        <p:spPr>
          <a:xfrm rot="16200000">
            <a:off x="2401765" y="3226850"/>
            <a:ext cx="24771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Poids Moléculaire (</a:t>
            </a:r>
            <a:r>
              <a:rPr lang="fr-FR" sz="1400" dirty="0" smtClean="0"/>
              <a:t>g/mol</a:t>
            </a:r>
            <a:r>
              <a:rPr lang="fr-FR" sz="1200" dirty="0" smtClean="0"/>
              <a:t>)</a:t>
            </a:r>
            <a:endParaRPr lang="fr-FR" sz="1200" dirty="0"/>
          </a:p>
        </p:txBody>
      </p:sp>
      <p:sp>
        <p:nvSpPr>
          <p:cNvPr id="14" name="ZoneTexte 13"/>
          <p:cNvSpPr txBox="1"/>
          <p:nvPr/>
        </p:nvSpPr>
        <p:spPr>
          <a:xfrm>
            <a:off x="5697981" y="5550133"/>
            <a:ext cx="28912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Polarité</a:t>
            </a:r>
            <a:endParaRPr lang="fr-FR" sz="1400" dirty="0"/>
          </a:p>
        </p:txBody>
      </p:sp>
      <p:sp>
        <p:nvSpPr>
          <p:cNvPr id="15" name="ZoneTexte 14"/>
          <p:cNvSpPr txBox="1"/>
          <p:nvPr/>
        </p:nvSpPr>
        <p:spPr>
          <a:xfrm>
            <a:off x="4341791" y="5139234"/>
            <a:ext cx="2891242" cy="2542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Non polaire</a:t>
            </a:r>
            <a:endParaRPr lang="fr-FR" sz="1000" dirty="0"/>
          </a:p>
        </p:txBody>
      </p:sp>
      <p:sp>
        <p:nvSpPr>
          <p:cNvPr id="16" name="ZoneTexte 15"/>
          <p:cNvSpPr txBox="1"/>
          <p:nvPr/>
        </p:nvSpPr>
        <p:spPr>
          <a:xfrm>
            <a:off x="4877374" y="5100468"/>
            <a:ext cx="2891242" cy="3994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dirty="0" smtClean="0"/>
              <a:t>Moyennement </a:t>
            </a:r>
          </a:p>
          <a:p>
            <a:pPr algn="ctr"/>
            <a:r>
              <a:rPr lang="fr-FR" sz="1000" dirty="0" smtClean="0"/>
              <a:t>polaire</a:t>
            </a:r>
            <a:endParaRPr lang="fr-FR" sz="1000" dirty="0"/>
          </a:p>
        </p:txBody>
      </p:sp>
      <p:sp>
        <p:nvSpPr>
          <p:cNvPr id="17" name="ZoneTexte 16"/>
          <p:cNvSpPr txBox="1"/>
          <p:nvPr/>
        </p:nvSpPr>
        <p:spPr>
          <a:xfrm>
            <a:off x="7513263" y="5138607"/>
            <a:ext cx="2891242" cy="2542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Polaire</a:t>
            </a:r>
            <a:endParaRPr lang="fr-FR" sz="1000" dirty="0"/>
          </a:p>
        </p:txBody>
      </p:sp>
      <p:sp>
        <p:nvSpPr>
          <p:cNvPr id="35" name="ZoneTexte 34"/>
          <p:cNvSpPr txBox="1"/>
          <p:nvPr/>
        </p:nvSpPr>
        <p:spPr>
          <a:xfrm>
            <a:off x="3889494" y="4488282"/>
            <a:ext cx="407973" cy="2542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500</a:t>
            </a:r>
            <a:endParaRPr lang="fr-FR" sz="1000" dirty="0"/>
          </a:p>
        </p:txBody>
      </p:sp>
      <p:sp>
        <p:nvSpPr>
          <p:cNvPr id="36" name="ZoneTexte 35"/>
          <p:cNvSpPr txBox="1"/>
          <p:nvPr/>
        </p:nvSpPr>
        <p:spPr>
          <a:xfrm>
            <a:off x="3827749" y="4041770"/>
            <a:ext cx="482843" cy="2542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1000</a:t>
            </a:r>
            <a:endParaRPr lang="fr-FR" sz="1000" dirty="0"/>
          </a:p>
        </p:txBody>
      </p:sp>
      <p:sp>
        <p:nvSpPr>
          <p:cNvPr id="37" name="ZoneTexte 36"/>
          <p:cNvSpPr txBox="1"/>
          <p:nvPr/>
        </p:nvSpPr>
        <p:spPr>
          <a:xfrm>
            <a:off x="3827749" y="2203998"/>
            <a:ext cx="807064" cy="2542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5000</a:t>
            </a:r>
            <a:endParaRPr lang="fr-FR" sz="1000" dirty="0"/>
          </a:p>
        </p:txBody>
      </p:sp>
      <p:grpSp>
        <p:nvGrpSpPr>
          <p:cNvPr id="4" name="Groupe 3"/>
          <p:cNvGrpSpPr/>
          <p:nvPr/>
        </p:nvGrpSpPr>
        <p:grpSpPr>
          <a:xfrm>
            <a:off x="4372977" y="2142156"/>
            <a:ext cx="3537672" cy="2993669"/>
            <a:chOff x="2932197" y="1077366"/>
            <a:chExt cx="6390563" cy="5145918"/>
          </a:xfrm>
        </p:grpSpPr>
        <p:sp>
          <p:nvSpPr>
            <p:cNvPr id="44" name="Rectangle à coins arrondis 43"/>
            <p:cNvSpPr/>
            <p:nvPr/>
          </p:nvSpPr>
          <p:spPr>
            <a:xfrm>
              <a:off x="6167633" y="1385635"/>
              <a:ext cx="3040392" cy="4515664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  <a:alpha val="50196"/>
              </a:schemeClr>
            </a:solidFill>
            <a:ln w="28575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5" name="Connecteur droit avec flèche 4"/>
            <p:cNvCxnSpPr/>
            <p:nvPr/>
          </p:nvCxnSpPr>
          <p:spPr>
            <a:xfrm flipH="1" flipV="1">
              <a:off x="2932197" y="1077366"/>
              <a:ext cx="34421" cy="5064425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necteur droit avec flèche 9"/>
            <p:cNvCxnSpPr/>
            <p:nvPr/>
          </p:nvCxnSpPr>
          <p:spPr>
            <a:xfrm>
              <a:off x="2966618" y="6141791"/>
              <a:ext cx="6356142" cy="1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Rectangle à coins arrondis 40"/>
            <p:cNvSpPr/>
            <p:nvPr/>
          </p:nvSpPr>
          <p:spPr>
            <a:xfrm>
              <a:off x="2983829" y="5332582"/>
              <a:ext cx="1898809" cy="783747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  <a:alpha val="50196"/>
              </a:schemeClr>
            </a:solidFill>
            <a:ln w="28575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3" name="Rectangle à coins arrondis 42"/>
            <p:cNvSpPr/>
            <p:nvPr/>
          </p:nvSpPr>
          <p:spPr>
            <a:xfrm>
              <a:off x="4611048" y="4523373"/>
              <a:ext cx="2715377" cy="1377926"/>
            </a:xfrm>
            <a:prstGeom prst="roundRect">
              <a:avLst/>
            </a:prstGeom>
            <a:solidFill>
              <a:schemeClr val="accent5">
                <a:lumMod val="40000"/>
                <a:lumOff val="60000"/>
                <a:alpha val="50196"/>
              </a:schemeClr>
            </a:solidFill>
            <a:ln w="190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b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46" name="ZoneTexte 45"/>
            <p:cNvSpPr txBox="1"/>
            <p:nvPr/>
          </p:nvSpPr>
          <p:spPr>
            <a:xfrm>
              <a:off x="5246278" y="4910395"/>
              <a:ext cx="1177768" cy="5819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600" dirty="0" smtClean="0">
                  <a:solidFill>
                    <a:schemeClr val="accent1">
                      <a:lumMod val="75000"/>
                    </a:schemeClr>
                  </a:solidFill>
                </a:rPr>
                <a:t>APCI</a:t>
              </a:r>
              <a:endParaRPr lang="fr-FR" sz="1600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48" name="ZoneTexte 47"/>
            <p:cNvSpPr txBox="1"/>
            <p:nvPr/>
          </p:nvSpPr>
          <p:spPr>
            <a:xfrm>
              <a:off x="3127451" y="5270998"/>
              <a:ext cx="1483597" cy="9522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500" dirty="0" smtClean="0">
                  <a:solidFill>
                    <a:schemeClr val="accent2">
                      <a:lumMod val="75000"/>
                    </a:schemeClr>
                  </a:solidFill>
                </a:rPr>
                <a:t>GC/MS</a:t>
              </a:r>
              <a:r>
                <a:rPr lang="fr-FR" sz="1500" dirty="0" smtClean="0"/>
                <a:t> </a:t>
              </a:r>
            </a:p>
            <a:p>
              <a:pPr algn="ctr"/>
              <a:r>
                <a:rPr lang="fr-FR" sz="1500" dirty="0" smtClean="0">
                  <a:solidFill>
                    <a:schemeClr val="accent2">
                      <a:lumMod val="75000"/>
                    </a:schemeClr>
                  </a:solidFill>
                </a:rPr>
                <a:t>IE, IC </a:t>
              </a:r>
            </a:p>
          </p:txBody>
        </p:sp>
        <p:sp>
          <p:nvSpPr>
            <p:cNvPr id="45" name="ZoneTexte 44"/>
            <p:cNvSpPr txBox="1"/>
            <p:nvPr/>
          </p:nvSpPr>
          <p:spPr>
            <a:xfrm>
              <a:off x="7251070" y="3263686"/>
              <a:ext cx="873516" cy="5819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600" dirty="0" smtClean="0">
                  <a:solidFill>
                    <a:schemeClr val="accent6">
                      <a:lumMod val="75000"/>
                    </a:schemeClr>
                  </a:solidFill>
                </a:rPr>
                <a:t>ESI</a:t>
              </a:r>
              <a:endParaRPr lang="fr-FR" sz="1600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</p:grpSp>
      <p:cxnSp>
        <p:nvCxnSpPr>
          <p:cNvPr id="24" name="Connecteur droit 23"/>
          <p:cNvCxnSpPr/>
          <p:nvPr/>
        </p:nvCxnSpPr>
        <p:spPr>
          <a:xfrm flipV="1">
            <a:off x="4283562" y="4944542"/>
            <a:ext cx="65645" cy="15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ZoneTexte 24"/>
          <p:cNvSpPr txBox="1"/>
          <p:nvPr/>
        </p:nvSpPr>
        <p:spPr>
          <a:xfrm>
            <a:off x="3899636" y="4809843"/>
            <a:ext cx="407973" cy="2542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150</a:t>
            </a:r>
            <a:endParaRPr lang="fr-FR" sz="1000" dirty="0"/>
          </a:p>
        </p:txBody>
      </p:sp>
    </p:spTree>
    <p:extLst>
      <p:ext uri="{BB962C8B-B14F-4D97-AF65-F5344CB8AC3E}">
        <p14:creationId xmlns:p14="http://schemas.microsoft.com/office/powerpoint/2010/main" val="4160690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0072583"/>
              </p:ext>
            </p:extLst>
          </p:nvPr>
        </p:nvGraphicFramePr>
        <p:xfrm>
          <a:off x="0" y="1106587"/>
          <a:ext cx="12183793" cy="484039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91478"/>
                <a:gridCol w="1379769"/>
                <a:gridCol w="1667058"/>
                <a:gridCol w="1850464"/>
                <a:gridCol w="891836"/>
                <a:gridCol w="2053080"/>
                <a:gridCol w="872584"/>
                <a:gridCol w="1677524"/>
              </a:tblGrid>
              <a:tr h="555143"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/>
                        <a:t>Type d’échantillon</a:t>
                      </a:r>
                      <a:endParaRPr lang="fr-FR" sz="12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/>
                        <a:t>Poids moléculaire (g/mol)</a:t>
                      </a:r>
                      <a:endParaRPr lang="fr-FR" sz="12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/>
                        <a:t>Mode d’introduction</a:t>
                      </a:r>
                      <a:endParaRPr lang="fr-FR" sz="12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/>
                        <a:t>Mode d’ionisation</a:t>
                      </a:r>
                      <a:endParaRPr lang="fr-FR" sz="12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/>
                        <a:t>Quantité à fournir</a:t>
                      </a:r>
                      <a:endParaRPr lang="fr-FR" sz="12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/>
                        <a:t>Résultats</a:t>
                      </a:r>
                      <a:r>
                        <a:rPr lang="fr-FR" sz="1200" b="1" baseline="0" dirty="0" smtClean="0"/>
                        <a:t> attendus</a:t>
                      </a:r>
                      <a:endParaRPr lang="fr-FR" sz="12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/>
                        <a:t>Résolution</a:t>
                      </a:r>
                      <a:endParaRPr lang="fr-FR" sz="12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/>
                        <a:t>            Précautions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02070">
                <a:tc rowSpan="2"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Stable</a:t>
                      </a:r>
                      <a:r>
                        <a:rPr lang="fr-FR" sz="1200" baseline="0" dirty="0" smtClean="0"/>
                        <a:t> à la chaleur</a:t>
                      </a:r>
                    </a:p>
                    <a:p>
                      <a:pPr algn="ctr"/>
                      <a:endParaRPr lang="fr-FR" sz="1200" baseline="0" dirty="0" smtClean="0"/>
                    </a:p>
                    <a:p>
                      <a:pPr algn="ctr"/>
                      <a:r>
                        <a:rPr lang="fr-FR" sz="1200" baseline="0" dirty="0" smtClean="0"/>
                        <a:t>Peu polaire</a:t>
                      </a:r>
                    </a:p>
                    <a:p>
                      <a:pPr algn="ctr"/>
                      <a:r>
                        <a:rPr lang="fr-FR" sz="1200" baseline="0" dirty="0" smtClean="0"/>
                        <a:t>(hydrocarbures, esters, …)</a:t>
                      </a:r>
                      <a:endParaRPr lang="fr-FR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1200" b="1" dirty="0" smtClean="0"/>
                        <a:t>PM</a:t>
                      </a:r>
                      <a:r>
                        <a:rPr lang="fr-FR" sz="1200" dirty="0" smtClean="0"/>
                        <a:t> &lt; 500 </a:t>
                      </a:r>
                    </a:p>
                    <a:p>
                      <a:endParaRPr lang="fr-FR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GC</a:t>
                      </a:r>
                      <a:r>
                        <a:rPr lang="fr-FR" sz="1200" baseline="0" dirty="0" smtClean="0"/>
                        <a:t> : C</a:t>
                      </a:r>
                      <a:r>
                        <a:rPr lang="fr-FR" sz="1200" dirty="0" smtClean="0"/>
                        <a:t>hromatographie en Phase Gazeuse</a:t>
                      </a:r>
                    </a:p>
                    <a:p>
                      <a:r>
                        <a:rPr lang="fr-FR" sz="1200" dirty="0" smtClean="0"/>
                        <a:t> </a:t>
                      </a:r>
                    </a:p>
                    <a:p>
                      <a:r>
                        <a:rPr lang="fr-FR" sz="1050" i="1" dirty="0" smtClean="0"/>
                        <a:t>fournir un chromatogramme et les conditions en GC/FID</a:t>
                      </a:r>
                      <a:endParaRPr lang="fr-FR" sz="1050" i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/>
                        <a:t>IE</a:t>
                      </a:r>
                      <a:r>
                        <a:rPr lang="fr-FR" sz="1200" dirty="0" smtClean="0"/>
                        <a:t> : impact électronique</a:t>
                      </a:r>
                      <a:endParaRPr lang="fr-FR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5 mg</a:t>
                      </a:r>
                      <a:endParaRPr lang="fr-FR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-Fragmentation</a:t>
                      </a:r>
                    </a:p>
                    <a:p>
                      <a:r>
                        <a:rPr lang="fr-FR" sz="1200" dirty="0" smtClean="0"/>
                        <a:t>-Pic moléculaire possible M</a:t>
                      </a:r>
                      <a:r>
                        <a:rPr lang="fr-FR" sz="1200" baseline="30000" dirty="0" smtClean="0"/>
                        <a:t>+.</a:t>
                      </a:r>
                      <a:endParaRPr lang="fr-FR" sz="1200" baseline="30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Basse</a:t>
                      </a:r>
                      <a:endParaRPr lang="fr-FR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fr-FR" sz="1200" b="1" dirty="0" smtClean="0">
                          <a:solidFill>
                            <a:srgbClr val="FF0000"/>
                          </a:solidFill>
                        </a:rPr>
                        <a:t>- Pas d’H</a:t>
                      </a:r>
                      <a:r>
                        <a:rPr lang="fr-FR" sz="1200" b="1" baseline="-250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fr-FR" sz="1200" b="1" dirty="0" smtClean="0">
                          <a:solidFill>
                            <a:srgbClr val="FF0000"/>
                          </a:solidFill>
                        </a:rPr>
                        <a:t>O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fr-FR" sz="1200" b="1" dirty="0" smtClean="0">
                          <a:solidFill>
                            <a:srgbClr val="FF0000"/>
                          </a:solidFill>
                        </a:rPr>
                        <a:t>- Pas de molécules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fr-FR" sz="1200" b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fr-FR" sz="1200" b="1" baseline="0" dirty="0" smtClean="0">
                          <a:solidFill>
                            <a:srgbClr val="FF0000"/>
                          </a:solidFill>
                        </a:rPr>
                        <a:t>&gt; 500 g/mol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fr-FR" sz="1200" b="1" baseline="0" dirty="0" smtClean="0">
                          <a:solidFill>
                            <a:srgbClr val="FF0000"/>
                          </a:solidFill>
                        </a:rPr>
                        <a:t>- Pas de complexes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fr-FR" sz="1200" b="1" baseline="0" dirty="0" smtClean="0">
                          <a:solidFill>
                            <a:srgbClr val="FF0000"/>
                          </a:solidFill>
                        </a:rPr>
                        <a:t>- Filtrer les échantillons  si en solution</a:t>
                      </a:r>
                      <a:endParaRPr lang="fr-FR" sz="12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8509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/>
                        <a:t>IC</a:t>
                      </a:r>
                      <a:r>
                        <a:rPr lang="fr-FR" sz="1200" dirty="0" smtClean="0"/>
                        <a:t> : ionisation chimique (NH</a:t>
                      </a:r>
                      <a:r>
                        <a:rPr lang="fr-FR" sz="1200" baseline="-25000" dirty="0" smtClean="0"/>
                        <a:t>3</a:t>
                      </a:r>
                      <a:r>
                        <a:rPr lang="fr-FR" sz="1200" dirty="0" smtClean="0"/>
                        <a:t>)</a:t>
                      </a:r>
                      <a:endParaRPr lang="fr-FR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 smtClean="0"/>
                        <a:t>-Peu de fragmentation</a:t>
                      </a:r>
                    </a:p>
                    <a:p>
                      <a:pPr algn="l"/>
                      <a:r>
                        <a:rPr lang="fr-FR" sz="1200" dirty="0" smtClean="0"/>
                        <a:t>-Pic pseudo-moléculaire : </a:t>
                      </a:r>
                      <a:r>
                        <a:rPr lang="fr-FR" sz="1200" baseline="0" dirty="0" smtClean="0"/>
                        <a:t>MH</a:t>
                      </a:r>
                      <a:r>
                        <a:rPr lang="fr-FR" sz="1200" baseline="30000" dirty="0" smtClean="0"/>
                        <a:t>+</a:t>
                      </a:r>
                      <a:r>
                        <a:rPr lang="fr-FR" sz="1200" baseline="0" dirty="0" smtClean="0"/>
                        <a:t> </a:t>
                      </a:r>
                      <a:r>
                        <a:rPr lang="fr-FR" sz="1200" dirty="0" smtClean="0"/>
                        <a:t>et/ou MNH</a:t>
                      </a:r>
                      <a:r>
                        <a:rPr lang="fr-FR" sz="1200" baseline="-25000" dirty="0" smtClean="0"/>
                        <a:t>4</a:t>
                      </a:r>
                      <a:r>
                        <a:rPr lang="fr-FR" sz="1200" baseline="30000" dirty="0" smtClean="0"/>
                        <a:t>+</a:t>
                      </a:r>
                      <a:endParaRPr lang="fr-FR" sz="1200" baseline="30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553832">
                <a:tc rowSpan="2"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fr-FR" sz="1200" dirty="0" smtClean="0"/>
                        <a:t>Polaire</a:t>
                      </a:r>
                    </a:p>
                    <a:p>
                      <a:pPr marL="0" indent="0" algn="ctr">
                        <a:buFontTx/>
                        <a:buNone/>
                      </a:pPr>
                      <a:r>
                        <a:rPr lang="fr-FR" sz="1200" dirty="0" smtClean="0"/>
                        <a:t>(sucres, amines, …)</a:t>
                      </a:r>
                      <a:endParaRPr lang="fr-FR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150 &lt; </a:t>
                      </a:r>
                      <a:r>
                        <a:rPr lang="fr-FR" sz="1200" b="1" dirty="0" smtClean="0"/>
                        <a:t>PM</a:t>
                      </a:r>
                      <a:r>
                        <a:rPr lang="fr-FR" sz="1200" dirty="0" smtClean="0"/>
                        <a:t> &lt; 5000 </a:t>
                      </a:r>
                      <a:endParaRPr lang="fr-FR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Introduction directe</a:t>
                      </a:r>
                      <a:endParaRPr lang="fr-FR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1200" b="1" dirty="0" smtClean="0"/>
                        <a:t>ESI</a:t>
                      </a:r>
                      <a:r>
                        <a:rPr lang="fr-FR" sz="1200" dirty="0" smtClean="0"/>
                        <a:t> : </a:t>
                      </a:r>
                      <a:r>
                        <a:rPr lang="fr-FR" sz="1200" dirty="0" err="1" smtClean="0"/>
                        <a:t>Electrosray</a:t>
                      </a:r>
                      <a:r>
                        <a:rPr lang="fr-FR" sz="1200" dirty="0" smtClean="0"/>
                        <a:t> ionisation</a:t>
                      </a:r>
                    </a:p>
                    <a:p>
                      <a:pPr algn="ctr"/>
                      <a:endParaRPr lang="fr-FR" sz="1200" dirty="0" smtClean="0"/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fr-FR" sz="1100" dirty="0" smtClean="0"/>
                        <a:t>-</a:t>
                      </a:r>
                      <a:r>
                        <a:rPr lang="fr-FR" sz="1100" dirty="0" err="1" smtClean="0"/>
                        <a:t>T°</a:t>
                      </a:r>
                      <a:r>
                        <a:rPr lang="fr-FR" sz="1100" baseline="-25000" dirty="0" err="1" smtClean="0"/>
                        <a:t>source</a:t>
                      </a:r>
                      <a:r>
                        <a:rPr lang="fr-FR" sz="1100" dirty="0" smtClean="0"/>
                        <a:t> : 180 °C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fr-FR" sz="1100" dirty="0" smtClean="0"/>
                        <a:t>-Analyses : </a:t>
                      </a:r>
                      <a:r>
                        <a:rPr lang="fr-FR" sz="1100" b="1" dirty="0" smtClean="0"/>
                        <a:t>+</a:t>
                      </a:r>
                      <a:r>
                        <a:rPr lang="fr-FR" sz="1100" dirty="0" smtClean="0"/>
                        <a:t> (amines) et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fr-FR" sz="1100" dirty="0" smtClean="0"/>
                        <a:t>                     </a:t>
                      </a:r>
                      <a:r>
                        <a:rPr lang="fr-FR" sz="1200" b="1" dirty="0" smtClean="0"/>
                        <a:t>-</a:t>
                      </a:r>
                      <a:r>
                        <a:rPr lang="fr-FR" sz="1100" baseline="0" dirty="0" smtClean="0"/>
                        <a:t> (acides, alcool)</a:t>
                      </a:r>
                      <a:endParaRPr lang="fr-FR" sz="1200" dirty="0" smtClean="0"/>
                    </a:p>
                    <a:p>
                      <a:pPr algn="ctr"/>
                      <a:endParaRPr lang="fr-FR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1 mg</a:t>
                      </a:r>
                      <a:endParaRPr lang="fr-FR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fr-FR" sz="1200" dirty="0" smtClean="0"/>
                        <a:t>-Pas (ou très peu) de fragmentation</a:t>
                      </a:r>
                      <a:r>
                        <a:rPr lang="fr-FR" sz="1200" baseline="0" dirty="0" smtClean="0"/>
                        <a:t> 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fr-FR" sz="1200" baseline="0" dirty="0" smtClean="0"/>
                        <a:t>-Ions produits mono- et multichargés : 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fr-FR" sz="1200" baseline="0" dirty="0" smtClean="0"/>
                        <a:t>En </a:t>
                      </a:r>
                      <a:r>
                        <a:rPr lang="fr-FR" sz="1200" b="1" baseline="0" dirty="0" smtClean="0"/>
                        <a:t>+</a:t>
                      </a:r>
                      <a:r>
                        <a:rPr lang="fr-FR" sz="1200" baseline="0" dirty="0" smtClean="0"/>
                        <a:t> : MH</a:t>
                      </a:r>
                      <a:r>
                        <a:rPr lang="fr-FR" sz="1200" baseline="30000" dirty="0" smtClean="0"/>
                        <a:t>+</a:t>
                      </a:r>
                      <a:r>
                        <a:rPr lang="fr-FR" sz="1200" baseline="0" dirty="0" smtClean="0"/>
                        <a:t> et/ou </a:t>
                      </a:r>
                      <a:r>
                        <a:rPr lang="fr-FR" sz="1200" baseline="0" dirty="0" err="1" smtClean="0"/>
                        <a:t>MNa</a:t>
                      </a:r>
                      <a:r>
                        <a:rPr lang="fr-FR" sz="1200" baseline="30000" dirty="0" smtClean="0"/>
                        <a:t>+  </a:t>
                      </a:r>
                      <a:r>
                        <a:rPr lang="fr-FR" sz="1200" baseline="0" dirty="0" smtClean="0"/>
                        <a:t>(MK</a:t>
                      </a:r>
                      <a:r>
                        <a:rPr lang="fr-FR" sz="1200" baseline="30000" dirty="0" smtClean="0"/>
                        <a:t>+</a:t>
                      </a:r>
                      <a:r>
                        <a:rPr lang="fr-FR" sz="1200" baseline="0" dirty="0" smtClean="0"/>
                        <a:t>), (M+2H)</a:t>
                      </a:r>
                      <a:r>
                        <a:rPr lang="fr-FR" sz="1200" baseline="30000" dirty="0" smtClean="0"/>
                        <a:t>2+</a:t>
                      </a:r>
                      <a:r>
                        <a:rPr lang="fr-FR" sz="1200" baseline="0" dirty="0" smtClean="0"/>
                        <a:t>, (M+2Na)</a:t>
                      </a:r>
                      <a:r>
                        <a:rPr lang="fr-FR" sz="1200" baseline="30000" dirty="0" smtClean="0"/>
                        <a:t>2+</a:t>
                      </a:r>
                      <a:r>
                        <a:rPr lang="fr-FR" sz="1200" baseline="0" dirty="0" smtClean="0"/>
                        <a:t>…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fr-FR" sz="1200" baseline="0" dirty="0" smtClean="0"/>
                        <a:t>En </a:t>
                      </a:r>
                      <a:r>
                        <a:rPr lang="fr-FR" sz="1200" b="1" baseline="0" dirty="0" smtClean="0"/>
                        <a:t>- </a:t>
                      </a:r>
                      <a:r>
                        <a:rPr lang="fr-FR" sz="1200" baseline="0" dirty="0" smtClean="0"/>
                        <a:t>: MH</a:t>
                      </a:r>
                      <a:r>
                        <a:rPr lang="fr-FR" sz="1200" baseline="30000" dirty="0" smtClean="0"/>
                        <a:t>-</a:t>
                      </a:r>
                      <a:r>
                        <a:rPr lang="fr-FR" sz="1200" baseline="0" dirty="0" smtClean="0"/>
                        <a:t> </a:t>
                      </a:r>
                      <a:endParaRPr lang="fr-FR" sz="1200" baseline="30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Haute</a:t>
                      </a:r>
                      <a:endParaRPr lang="fr-FR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fr-FR" sz="1200" b="1" dirty="0" smtClean="0">
                          <a:solidFill>
                            <a:srgbClr val="FF0000"/>
                          </a:solidFill>
                        </a:rPr>
                        <a:t>- Pas de </a:t>
                      </a:r>
                      <a:r>
                        <a:rPr lang="fr-FR" sz="1200" b="1" baseline="0" dirty="0" smtClean="0">
                          <a:solidFill>
                            <a:srgbClr val="FF0000"/>
                          </a:solidFill>
                        </a:rPr>
                        <a:t>DMSO et DMF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fr-FR" sz="1200" b="1" baseline="0" dirty="0" smtClean="0">
                          <a:solidFill>
                            <a:srgbClr val="FF0000"/>
                          </a:solidFill>
                        </a:rPr>
                        <a:t>- Pas de tampon (TFA…)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fr-FR" sz="1200" b="1" baseline="0" dirty="0" smtClean="0">
                          <a:solidFill>
                            <a:srgbClr val="FF0000"/>
                          </a:solidFill>
                        </a:rPr>
                        <a:t>- Pas de sels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fr-FR" sz="1200" b="1" baseline="0" dirty="0" smtClean="0">
                          <a:solidFill>
                            <a:srgbClr val="FF0000"/>
                          </a:solidFill>
                        </a:rPr>
                        <a:t>- Filtrer les échantillons si en solution</a:t>
                      </a:r>
                      <a:endParaRPr lang="fr-FR" sz="12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856317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LC : </a:t>
                      </a:r>
                      <a:r>
                        <a:rPr lang="fr-FR" sz="1200" baseline="0" dirty="0" smtClean="0"/>
                        <a:t>C</a:t>
                      </a:r>
                      <a:r>
                        <a:rPr lang="fr-FR" sz="1200" dirty="0" smtClean="0"/>
                        <a:t>hromatographie Liquide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(</a:t>
                      </a:r>
                      <a:r>
                        <a:rPr lang="fr-FR" sz="1200" dirty="0" err="1" smtClean="0"/>
                        <a:t>MeOH</a:t>
                      </a:r>
                      <a:r>
                        <a:rPr lang="fr-FR" sz="1200" dirty="0" smtClean="0"/>
                        <a:t>/H</a:t>
                      </a:r>
                      <a:r>
                        <a:rPr lang="fr-FR" sz="1200" baseline="-25000" dirty="0" smtClean="0"/>
                        <a:t>2</a:t>
                      </a:r>
                      <a:r>
                        <a:rPr lang="fr-FR" sz="1200" dirty="0" smtClean="0"/>
                        <a:t>O 50/50)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545998">
                <a:tc rowSpan="2"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Moyennement polaire</a:t>
                      </a:r>
                      <a:endParaRPr lang="fr-FR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150 &lt; </a:t>
                      </a:r>
                      <a:r>
                        <a:rPr lang="fr-FR" sz="1200" b="1" dirty="0" smtClean="0"/>
                        <a:t>PM</a:t>
                      </a:r>
                      <a:r>
                        <a:rPr lang="fr-FR" sz="1200" dirty="0" smtClean="0"/>
                        <a:t> &lt; 1000</a:t>
                      </a:r>
                      <a:endParaRPr lang="fr-FR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Introduction directe</a:t>
                      </a:r>
                      <a:endParaRPr lang="fr-FR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 smtClean="0"/>
                        <a:t>APCI</a:t>
                      </a:r>
                      <a:r>
                        <a:rPr lang="fr-FR" sz="1200" dirty="0" smtClean="0"/>
                        <a:t> : Ionisation</a:t>
                      </a:r>
                      <a:r>
                        <a:rPr lang="fr-FR" sz="1200" baseline="0" dirty="0" smtClean="0"/>
                        <a:t> Chimique à Pression Atmosphérique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aseline="0" dirty="0" smtClean="0"/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fr-FR" sz="1100" dirty="0" smtClean="0"/>
                        <a:t>-</a:t>
                      </a:r>
                      <a:r>
                        <a:rPr lang="fr-FR" sz="1100" dirty="0" err="1" smtClean="0"/>
                        <a:t>T°</a:t>
                      </a:r>
                      <a:r>
                        <a:rPr lang="fr-FR" sz="1100" baseline="-25000" dirty="0" err="1" smtClean="0"/>
                        <a:t>source</a:t>
                      </a:r>
                      <a:r>
                        <a:rPr lang="fr-FR" sz="1100" dirty="0" smtClean="0"/>
                        <a:t> : 400 °C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fr-FR" sz="1100" dirty="0" smtClean="0"/>
                        <a:t>-Analyses : </a:t>
                      </a:r>
                      <a:r>
                        <a:rPr lang="fr-FR" sz="1100" b="1" dirty="0" smtClean="0"/>
                        <a:t>+</a:t>
                      </a:r>
                      <a:r>
                        <a:rPr lang="fr-FR" sz="1100" baseline="0" dirty="0" smtClean="0"/>
                        <a:t> et</a:t>
                      </a:r>
                      <a:r>
                        <a:rPr lang="fr-FR" sz="1100" b="0" baseline="0" dirty="0" smtClean="0"/>
                        <a:t> </a:t>
                      </a:r>
                      <a:r>
                        <a:rPr lang="fr-FR" sz="1200" b="1" baseline="0" dirty="0" smtClean="0"/>
                        <a:t>-</a:t>
                      </a:r>
                      <a:endParaRPr lang="fr-FR" sz="1200" b="1" dirty="0" smtClean="0"/>
                    </a:p>
                    <a:p>
                      <a:pPr algn="ctr"/>
                      <a:endParaRPr lang="fr-FR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1 mg</a:t>
                      </a:r>
                      <a:endParaRPr lang="fr-FR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fr-FR" sz="1200" dirty="0" smtClean="0"/>
                        <a:t>-Pas (ou très peu) de fragmentation</a:t>
                      </a:r>
                      <a:r>
                        <a:rPr lang="fr-FR" sz="1200" baseline="0" dirty="0" smtClean="0"/>
                        <a:t> 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fr-FR" sz="1200" baseline="0" dirty="0" smtClean="0"/>
                        <a:t>-Ions produits </a:t>
                      </a:r>
                      <a:r>
                        <a:rPr lang="fr-FR" sz="1200" baseline="0" dirty="0" err="1" smtClean="0"/>
                        <a:t>monochargés</a:t>
                      </a:r>
                      <a:r>
                        <a:rPr lang="fr-FR" sz="1200" baseline="0" dirty="0" smtClean="0"/>
                        <a:t> : MH</a:t>
                      </a:r>
                      <a:r>
                        <a:rPr lang="fr-FR" sz="1200" baseline="30000" dirty="0" smtClean="0"/>
                        <a:t>+</a:t>
                      </a:r>
                      <a:r>
                        <a:rPr lang="fr-FR" sz="1200" baseline="0" dirty="0" smtClean="0"/>
                        <a:t> ou MH</a:t>
                      </a:r>
                      <a:r>
                        <a:rPr lang="fr-FR" sz="1200" baseline="30000" dirty="0" smtClean="0"/>
                        <a:t>-</a:t>
                      </a:r>
                      <a:r>
                        <a:rPr lang="fr-FR" sz="1200" baseline="0" dirty="0" smtClean="0"/>
                        <a:t> </a:t>
                      </a:r>
                      <a:endParaRPr lang="fr-FR" sz="1200" baseline="30000" dirty="0" smtClean="0"/>
                    </a:p>
                    <a:p>
                      <a:endParaRPr lang="fr-FR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Haute</a:t>
                      </a:r>
                      <a:endParaRPr lang="fr-FR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fr-FR" sz="1200" b="1" dirty="0" smtClean="0">
                          <a:solidFill>
                            <a:srgbClr val="FF0000"/>
                          </a:solidFill>
                        </a:rPr>
                        <a:t>- Pas de </a:t>
                      </a:r>
                      <a:r>
                        <a:rPr lang="fr-FR" sz="1200" b="1" baseline="0" dirty="0" smtClean="0">
                          <a:solidFill>
                            <a:srgbClr val="FF0000"/>
                          </a:solidFill>
                        </a:rPr>
                        <a:t>DMSO et DMF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fr-FR" sz="1200" b="1" baseline="0" dirty="0" smtClean="0">
                          <a:solidFill>
                            <a:srgbClr val="FF0000"/>
                          </a:solidFill>
                        </a:rPr>
                        <a:t>- Pas de tampon (TFA…)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fr-FR" sz="1200" b="1" baseline="0" dirty="0" smtClean="0">
                          <a:solidFill>
                            <a:srgbClr val="FF0000"/>
                          </a:solidFill>
                        </a:rPr>
                        <a:t>- Pas de sels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fr-FR" sz="1200" b="1" baseline="0" dirty="0" smtClean="0">
                          <a:solidFill>
                            <a:srgbClr val="FF0000"/>
                          </a:solidFill>
                        </a:rPr>
                        <a:t>- Filtrer les échantillons si en solution</a:t>
                      </a:r>
                      <a:endParaRPr lang="fr-FR" sz="12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7613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LC : </a:t>
                      </a:r>
                      <a:r>
                        <a:rPr lang="fr-FR" sz="1200" baseline="0" dirty="0" smtClean="0"/>
                        <a:t>C</a:t>
                      </a:r>
                      <a:r>
                        <a:rPr lang="fr-FR" sz="1200" dirty="0" smtClean="0"/>
                        <a:t>hromatographie Liquide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(</a:t>
                      </a:r>
                      <a:r>
                        <a:rPr lang="fr-FR" sz="1200" dirty="0" err="1" smtClean="0"/>
                        <a:t>MeOH</a:t>
                      </a:r>
                      <a:r>
                        <a:rPr lang="fr-FR" sz="1200" dirty="0" smtClean="0"/>
                        <a:t>/H</a:t>
                      </a:r>
                      <a:r>
                        <a:rPr lang="fr-FR" sz="1200" baseline="-25000" dirty="0" smtClean="0"/>
                        <a:t>2</a:t>
                      </a:r>
                      <a:r>
                        <a:rPr lang="fr-FR" sz="1200" dirty="0" smtClean="0"/>
                        <a:t>O 50/50)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6" y="1642861"/>
            <a:ext cx="12183787" cy="1669562"/>
          </a:xfrm>
          <a:prstGeom prst="rect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1122" y="3312479"/>
            <a:ext cx="12183792" cy="1424622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0" y="4737099"/>
            <a:ext cx="12183793" cy="1209879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6353" y="1147214"/>
            <a:ext cx="495932" cy="442847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3799117" y="284452"/>
            <a:ext cx="47480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2400" b="1" dirty="0" smtClean="0">
                <a:latin typeface="+mj-lt"/>
              </a:rPr>
              <a:t>Quelle analyse pour quel échantillon?</a:t>
            </a:r>
            <a:endParaRPr lang="fr-FR" sz="24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49827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à coins arrondis 7"/>
          <p:cNvSpPr/>
          <p:nvPr/>
        </p:nvSpPr>
        <p:spPr>
          <a:xfrm>
            <a:off x="997955" y="612282"/>
            <a:ext cx="3415423" cy="709425"/>
          </a:xfrm>
          <a:prstGeom prst="roundRect">
            <a:avLst/>
          </a:prstGeom>
          <a:solidFill>
            <a:schemeClr val="accent5">
              <a:lumMod val="40000"/>
              <a:lumOff val="60000"/>
              <a:alpha val="50196"/>
            </a:schemeClr>
          </a:solidFill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997955" y="3598255"/>
            <a:ext cx="4834434" cy="664108"/>
          </a:xfrm>
          <a:prstGeom prst="roundRect">
            <a:avLst/>
          </a:prstGeom>
          <a:solidFill>
            <a:schemeClr val="accent2">
              <a:lumMod val="20000"/>
              <a:lumOff val="80000"/>
              <a:alpha val="49804"/>
            </a:schemeClr>
          </a:solidFill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99457" y="304214"/>
            <a:ext cx="10515600" cy="1325563"/>
          </a:xfrm>
        </p:spPr>
        <p:txBody>
          <a:bodyPr>
            <a:normAutofit/>
          </a:bodyPr>
          <a:lstStyle/>
          <a:p>
            <a:r>
              <a:rPr lang="fr-FR" sz="2400" b="1" dirty="0" smtClean="0"/>
              <a:t>Mode opératoire en ESI</a:t>
            </a:r>
            <a:endParaRPr lang="fr-FR" sz="24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477180"/>
            <a:ext cx="10515600" cy="1737151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fr-FR" sz="1800" b="1" dirty="0"/>
              <a:t>F</a:t>
            </a:r>
            <a:r>
              <a:rPr lang="fr-FR" sz="1800" b="1" dirty="0" smtClean="0"/>
              <a:t>ournir 1 mg d’échantillon dans un pilulier de 2 </a:t>
            </a:r>
            <a:r>
              <a:rPr lang="fr-FR" sz="1800" b="1" dirty="0" err="1" smtClean="0"/>
              <a:t>mL</a:t>
            </a:r>
            <a:r>
              <a:rPr lang="fr-FR" sz="1800" b="1" dirty="0" smtClean="0"/>
              <a:t> . Ecrire le nom complet de l’échantillon sur le pilulier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sz="1800" dirty="0" smtClean="0"/>
              <a:t>L’échantillon est repris dans 1mL du solvant que vous nous indiquez ([c] = 1 mg/</a:t>
            </a:r>
            <a:r>
              <a:rPr lang="fr-FR" sz="1800" dirty="0" err="1" smtClean="0"/>
              <a:t>mL</a:t>
            </a:r>
            <a:r>
              <a:rPr lang="fr-FR" sz="1800" dirty="0" smtClean="0"/>
              <a:t>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sz="1800" dirty="0" smtClean="0"/>
              <a:t>10 µL de cette solution sont dilués dans 1 </a:t>
            </a:r>
            <a:r>
              <a:rPr lang="fr-FR" sz="1800" dirty="0" err="1" smtClean="0"/>
              <a:t>mL</a:t>
            </a:r>
            <a:r>
              <a:rPr lang="fr-FR" sz="1800" dirty="0" smtClean="0"/>
              <a:t> de </a:t>
            </a:r>
            <a:r>
              <a:rPr lang="fr-FR" sz="1800" dirty="0" err="1" smtClean="0"/>
              <a:t>MeOH</a:t>
            </a:r>
            <a:r>
              <a:rPr lang="fr-FR" sz="1800" dirty="0" smtClean="0"/>
              <a:t> ([c] = 10 µg/</a:t>
            </a:r>
            <a:r>
              <a:rPr lang="fr-FR" sz="1800" dirty="0" err="1" smtClean="0"/>
              <a:t>mL</a:t>
            </a:r>
            <a:r>
              <a:rPr lang="fr-FR" sz="1800" dirty="0" smtClean="0"/>
              <a:t>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sz="1800" dirty="0" smtClean="0"/>
              <a:t>Injection de 5 µL de cette solution, entrainés par un mélange H</a:t>
            </a:r>
            <a:r>
              <a:rPr lang="fr-FR" sz="1800" baseline="-25000" dirty="0" smtClean="0"/>
              <a:t>2</a:t>
            </a:r>
            <a:r>
              <a:rPr lang="fr-FR" sz="1800" dirty="0" smtClean="0"/>
              <a:t>O/</a:t>
            </a:r>
            <a:r>
              <a:rPr lang="fr-FR" sz="1800" dirty="0" err="1" smtClean="0"/>
              <a:t>MeOH</a:t>
            </a:r>
            <a:r>
              <a:rPr lang="fr-FR" sz="1800" dirty="0" smtClean="0"/>
              <a:t> (1/1)</a:t>
            </a:r>
            <a:endParaRPr lang="fr-FR" sz="1800" dirty="0"/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1099457" y="32675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400" b="1" dirty="0" smtClean="0"/>
              <a:t>Mode opératoire en GC/MS (IC ou IE)</a:t>
            </a:r>
            <a:endParaRPr lang="fr-FR" sz="2400" b="1" dirty="0"/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895865" y="4387297"/>
            <a:ext cx="10515600" cy="143195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ü"/>
            </a:pPr>
            <a:r>
              <a:rPr lang="fr-FR" sz="1800" b="1" dirty="0"/>
              <a:t>F</a:t>
            </a:r>
            <a:r>
              <a:rPr lang="fr-FR" sz="1800" b="1" dirty="0" smtClean="0"/>
              <a:t>ournir 5 mg d’échantillon dans un pilulier de 2 </a:t>
            </a:r>
            <a:r>
              <a:rPr lang="fr-FR" sz="1800" b="1" dirty="0" err="1" smtClean="0"/>
              <a:t>mL</a:t>
            </a:r>
            <a:r>
              <a:rPr lang="fr-FR" sz="1800" b="1" dirty="0" smtClean="0"/>
              <a:t>. Ecrire le nom</a:t>
            </a:r>
            <a:r>
              <a:rPr lang="fr-FR" sz="1800" b="1" dirty="0"/>
              <a:t> complet</a:t>
            </a:r>
            <a:r>
              <a:rPr lang="fr-FR" sz="1800" b="1" dirty="0" smtClean="0"/>
              <a:t> de l’échantillon sur le pilulier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sz="1800" dirty="0" smtClean="0"/>
              <a:t> L’échantillon est repris dans 1mL du solvant que vous nous indiquez ([c] = 5 mg/</a:t>
            </a:r>
            <a:r>
              <a:rPr lang="fr-FR" sz="1800" dirty="0" err="1" smtClean="0"/>
              <a:t>mL</a:t>
            </a:r>
            <a:r>
              <a:rPr lang="fr-FR" sz="1800" dirty="0" smtClean="0"/>
              <a:t>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sz="1800" dirty="0"/>
              <a:t>Injection de 1 µL de cette solution </a:t>
            </a:r>
            <a:r>
              <a:rPr lang="fr-FR" sz="1800" dirty="0" smtClean="0"/>
              <a:t>dans </a:t>
            </a:r>
            <a:r>
              <a:rPr lang="fr-FR" sz="1800" dirty="0"/>
              <a:t>la GC </a:t>
            </a:r>
          </a:p>
          <a:p>
            <a:pPr>
              <a:buFont typeface="Wingdings" panose="05000000000000000000" pitchFamily="2" charset="2"/>
              <a:buChar char="ü"/>
            </a:pPr>
            <a:endParaRPr lang="fr-FR" sz="1800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fr-FR" sz="1800" b="1" u="sng" dirty="0" smtClean="0"/>
              <a:t>GC</a:t>
            </a:r>
            <a:r>
              <a:rPr lang="fr-FR" sz="1800" b="1" dirty="0" smtClean="0"/>
              <a:t> :  Fournir les conditions d’analyse et un chromatogramme</a:t>
            </a:r>
            <a:endParaRPr lang="fr-FR" sz="1800" b="1" dirty="0"/>
          </a:p>
        </p:txBody>
      </p:sp>
    </p:spTree>
    <p:extLst>
      <p:ext uri="{BB962C8B-B14F-4D97-AF65-F5344CB8AC3E}">
        <p14:creationId xmlns:p14="http://schemas.microsoft.com/office/powerpoint/2010/main" val="391855885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975</TotalTime>
  <Words>477</Words>
  <Application>Microsoft Office PowerPoint</Application>
  <PresentationFormat>Grand écran</PresentationFormat>
  <Paragraphs>94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Wingdings</vt:lpstr>
      <vt:lpstr>Thème Office</vt:lpstr>
      <vt:lpstr>Présentation PowerPoint</vt:lpstr>
      <vt:lpstr>Présentation PowerPoint</vt:lpstr>
      <vt:lpstr>Mode opératoire en ESI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tanya.inceoglu</dc:creator>
  <cp:lastModifiedBy>tanya.inceoglu</cp:lastModifiedBy>
  <cp:revision>55</cp:revision>
  <cp:lastPrinted>2020-02-04T12:14:02Z</cp:lastPrinted>
  <dcterms:created xsi:type="dcterms:W3CDTF">2018-01-18T11:44:03Z</dcterms:created>
  <dcterms:modified xsi:type="dcterms:W3CDTF">2020-02-06T13:03:29Z</dcterms:modified>
</cp:coreProperties>
</file>